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9"/>
  </p:notesMasterIdLst>
  <p:sldIdLst>
    <p:sldId id="313" r:id="rId3"/>
    <p:sldId id="314" r:id="rId4"/>
    <p:sldId id="301" r:id="rId5"/>
    <p:sldId id="259" r:id="rId6"/>
    <p:sldId id="276" r:id="rId7"/>
    <p:sldId id="286" r:id="rId8"/>
    <p:sldId id="261" r:id="rId9"/>
    <p:sldId id="271" r:id="rId10"/>
    <p:sldId id="269" r:id="rId11"/>
    <p:sldId id="303" r:id="rId12"/>
    <p:sldId id="302" r:id="rId13"/>
    <p:sldId id="274" r:id="rId14"/>
    <p:sldId id="296" r:id="rId15"/>
    <p:sldId id="260" r:id="rId16"/>
    <p:sldId id="304" r:id="rId17"/>
    <p:sldId id="305" r:id="rId18"/>
    <p:sldId id="306" r:id="rId19"/>
    <p:sldId id="287" r:id="rId20"/>
    <p:sldId id="307" r:id="rId21"/>
    <p:sldId id="308" r:id="rId22"/>
    <p:sldId id="289" r:id="rId23"/>
    <p:sldId id="309" r:id="rId24"/>
    <p:sldId id="310" r:id="rId25"/>
    <p:sldId id="288" r:id="rId26"/>
    <p:sldId id="311" r:id="rId27"/>
    <p:sldId id="270" r:id="rId28"/>
    <p:sldId id="273" r:id="rId29"/>
    <p:sldId id="277" r:id="rId30"/>
    <p:sldId id="264" r:id="rId31"/>
    <p:sldId id="265" r:id="rId32"/>
    <p:sldId id="263" r:id="rId33"/>
    <p:sldId id="282" r:id="rId34"/>
    <p:sldId id="262" r:id="rId35"/>
    <p:sldId id="312" r:id="rId36"/>
    <p:sldId id="268" r:id="rId37"/>
    <p:sldId id="28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895" autoAdjust="0"/>
    <p:restoredTop sz="76274" autoAdjust="0"/>
  </p:normalViewPr>
  <p:slideViewPr>
    <p:cSldViewPr>
      <p:cViewPr varScale="1">
        <p:scale>
          <a:sx n="76" d="100"/>
          <a:sy n="76" d="100"/>
        </p:scale>
        <p:origin x="-1392" y="-9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242D9-4674-4D5E-9E83-37F983F292E4}" type="datetimeFigureOut">
              <a:rPr lang="en-US" smtClean="0"/>
              <a:t>12/19/2016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EB1E8-EDFB-4D8A-86CA-D3A12447EE6D}" type="slidenum">
              <a:rPr lang="en-US" smtClean="0"/>
              <a:t>‹#›</a:t>
            </a:fld>
            <a:endParaRPr lang="en-US"/>
          </a:p>
        </p:txBody>
      </p:sp>
    </p:spTree>
    <p:extLst>
      <p:ext uri="{BB962C8B-B14F-4D97-AF65-F5344CB8AC3E}">
        <p14:creationId xmlns:p14="http://schemas.microsoft.com/office/powerpoint/2010/main" val="162147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3</a:t>
            </a:fld>
            <a:endParaRPr lang="en-US"/>
          </a:p>
        </p:txBody>
      </p:sp>
    </p:spTree>
    <p:extLst>
      <p:ext uri="{BB962C8B-B14F-4D97-AF65-F5344CB8AC3E}">
        <p14:creationId xmlns:p14="http://schemas.microsoft.com/office/powerpoint/2010/main" val="305817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12</a:t>
            </a:fld>
            <a:endParaRPr lang="en-US"/>
          </a:p>
        </p:txBody>
      </p:sp>
    </p:spTree>
    <p:extLst>
      <p:ext uri="{BB962C8B-B14F-4D97-AF65-F5344CB8AC3E}">
        <p14:creationId xmlns:p14="http://schemas.microsoft.com/office/powerpoint/2010/main" val="36852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13</a:t>
            </a:fld>
            <a:endParaRPr lang="en-US"/>
          </a:p>
        </p:txBody>
      </p:sp>
    </p:spTree>
    <p:extLst>
      <p:ext uri="{BB962C8B-B14F-4D97-AF65-F5344CB8AC3E}">
        <p14:creationId xmlns:p14="http://schemas.microsoft.com/office/powerpoint/2010/main" val="40271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14</a:t>
            </a:fld>
            <a:endParaRPr lang="en-US"/>
          </a:p>
        </p:txBody>
      </p:sp>
    </p:spTree>
    <p:extLst>
      <p:ext uri="{BB962C8B-B14F-4D97-AF65-F5344CB8AC3E}">
        <p14:creationId xmlns:p14="http://schemas.microsoft.com/office/powerpoint/2010/main" val="368671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6D0EB1E8-EDFB-4D8A-86CA-D3A12447EE6D}" type="slidenum">
              <a:rPr lang="en-US" smtClean="0"/>
              <a:t>15</a:t>
            </a:fld>
            <a:endParaRPr lang="en-US"/>
          </a:p>
        </p:txBody>
      </p:sp>
    </p:spTree>
    <p:extLst>
      <p:ext uri="{BB962C8B-B14F-4D97-AF65-F5344CB8AC3E}">
        <p14:creationId xmlns:p14="http://schemas.microsoft.com/office/powerpoint/2010/main" val="328811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One</a:t>
            </a:r>
            <a:r>
              <a:rPr lang="en-US" baseline="0" dirty="0"/>
              <a:t> of the themes that our classmates hit on repeatedly in the surveys was that they wished they could do more to contribute to the team. </a:t>
            </a:r>
            <a:endParaRPr lang="en-US" dirty="0"/>
          </a:p>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16</a:t>
            </a:fld>
            <a:endParaRPr lang="en-US"/>
          </a:p>
        </p:txBody>
      </p:sp>
    </p:spTree>
    <p:extLst>
      <p:ext uri="{BB962C8B-B14F-4D97-AF65-F5344CB8AC3E}">
        <p14:creationId xmlns:p14="http://schemas.microsoft.com/office/powerpoint/2010/main" val="9619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a:p>
            <a:endParaRPr lang="en-US" dirty="0"/>
          </a:p>
          <a:p>
            <a:r>
              <a:rPr lang="en-US" dirty="0"/>
              <a:t>They felt like</a:t>
            </a:r>
            <a:r>
              <a:rPr lang="en-US" baseline="0" dirty="0"/>
              <a:t> part of not contributing to the team was that no one told them what to do. </a:t>
            </a:r>
          </a:p>
          <a:p>
            <a:r>
              <a:rPr lang="en-US" baseline="0" dirty="0"/>
              <a:t>Additionally, they were often discouraged by the impatience of surgeons and derogatory comments made toward their struggle </a:t>
            </a:r>
            <a:r>
              <a:rPr lang="en-US" baseline="0" dirty="0" err="1"/>
              <a:t>lto</a:t>
            </a:r>
            <a:r>
              <a:rPr lang="en-US" baseline="0" dirty="0"/>
              <a:t> learn in the OR. </a:t>
            </a:r>
            <a:endParaRPr lang="en-US" dirty="0"/>
          </a:p>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17</a:t>
            </a:fld>
            <a:endParaRPr lang="en-US"/>
          </a:p>
        </p:txBody>
      </p:sp>
    </p:spTree>
    <p:extLst>
      <p:ext uri="{BB962C8B-B14F-4D97-AF65-F5344CB8AC3E}">
        <p14:creationId xmlns:p14="http://schemas.microsoft.com/office/powerpoint/2010/main" val="234665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Most</a:t>
            </a:r>
            <a:r>
              <a:rPr lang="en-US" baseline="0" dirty="0"/>
              <a:t> student’s worst experience involved be yelled at or demeaned, while individuals overall negative feedback for the clerkship was that they felt like they were not able to contribute in a meaningful way to the team. </a:t>
            </a:r>
            <a:endParaRPr lang="en-US" dirty="0"/>
          </a:p>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18</a:t>
            </a:fld>
            <a:endParaRPr lang="en-US"/>
          </a:p>
        </p:txBody>
      </p:sp>
    </p:spTree>
    <p:extLst>
      <p:ext uri="{BB962C8B-B14F-4D97-AF65-F5344CB8AC3E}">
        <p14:creationId xmlns:p14="http://schemas.microsoft.com/office/powerpoint/2010/main" val="3750363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19</a:t>
            </a:fld>
            <a:endParaRPr lang="en-US"/>
          </a:p>
        </p:txBody>
      </p:sp>
    </p:spTree>
    <p:extLst>
      <p:ext uri="{BB962C8B-B14F-4D97-AF65-F5344CB8AC3E}">
        <p14:creationId xmlns:p14="http://schemas.microsoft.com/office/powerpoint/2010/main" val="3929265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20</a:t>
            </a:fld>
            <a:endParaRPr lang="en-US"/>
          </a:p>
        </p:txBody>
      </p:sp>
    </p:spTree>
    <p:extLst>
      <p:ext uri="{BB962C8B-B14F-4D97-AF65-F5344CB8AC3E}">
        <p14:creationId xmlns:p14="http://schemas.microsoft.com/office/powerpoint/2010/main" val="2366402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a:p>
            <a:endParaRPr lang="en-US" dirty="0"/>
          </a:p>
          <a:p>
            <a:r>
              <a:rPr lang="en-US" dirty="0"/>
              <a:t>Went</a:t>
            </a:r>
            <a:r>
              <a:rPr lang="en-US" baseline="0" dirty="0"/>
              <a:t> out of their way </a:t>
            </a:r>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21</a:t>
            </a:fld>
            <a:endParaRPr lang="en-US"/>
          </a:p>
        </p:txBody>
      </p:sp>
    </p:spTree>
    <p:extLst>
      <p:ext uri="{BB962C8B-B14F-4D97-AF65-F5344CB8AC3E}">
        <p14:creationId xmlns:p14="http://schemas.microsoft.com/office/powerpoint/2010/main" val="359650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a:p>
            <a:r>
              <a:rPr lang="en-US" dirty="0"/>
              <a:t>-Everyon</a:t>
            </a:r>
            <a:r>
              <a:rPr lang="en-US" baseline="0" dirty="0"/>
              <a:t>e gets a trophy</a:t>
            </a:r>
          </a:p>
          <a:p>
            <a:r>
              <a:rPr lang="en-US" baseline="0" dirty="0"/>
              <a:t>- lazy</a:t>
            </a:r>
            <a:endParaRPr lang="en-US" dirty="0"/>
          </a:p>
          <a:p>
            <a:pPr marL="171450" indent="-171450">
              <a:buFontTx/>
              <a:buChar char="-"/>
            </a:pPr>
            <a:r>
              <a:rPr lang="en-US" dirty="0"/>
              <a:t>Some of the things</a:t>
            </a:r>
            <a:r>
              <a:rPr lang="en-US" baseline="0" dirty="0"/>
              <a:t> that Dr. </a:t>
            </a:r>
            <a:r>
              <a:rPr lang="en-US" baseline="0" dirty="0" err="1"/>
              <a:t>Iocono</a:t>
            </a:r>
            <a:r>
              <a:rPr lang="en-US" baseline="0" dirty="0"/>
              <a:t> brought up are that our generation needs to be spoon fed and demands to know how we are doing, but can’t handle criticism. We are perceived to expect clearly scheduled shifts with time for a life outside of medicine, which is often seen as laziness by older generations. </a:t>
            </a:r>
          </a:p>
          <a:p>
            <a:pPr marL="171450" indent="-171450">
              <a:buFontTx/>
              <a:buChar char="-"/>
            </a:pPr>
            <a:r>
              <a:rPr lang="en-US" baseline="0" dirty="0"/>
              <a:t>We are also seen as dependent on rules and guidelines with little ability to make our own plan. </a:t>
            </a:r>
          </a:p>
          <a:p>
            <a:pPr marL="171450" indent="-171450">
              <a:buFontTx/>
              <a:buChar char="-"/>
            </a:pPr>
            <a:r>
              <a:rPr lang="en-US" baseline="0" dirty="0"/>
              <a:t>Fortunately we have one </a:t>
            </a:r>
            <a:r>
              <a:rPr lang="en-US" baseline="0" dirty="0" err="1"/>
              <a:t>recognizeable</a:t>
            </a:r>
            <a:r>
              <a:rPr lang="en-US" baseline="0" dirty="0"/>
              <a:t> upside in that we easily navigate technology </a:t>
            </a:r>
            <a:endParaRPr lang="en-US" dirty="0"/>
          </a:p>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4</a:t>
            </a:fld>
            <a:endParaRPr lang="en-US"/>
          </a:p>
        </p:txBody>
      </p:sp>
    </p:spTree>
    <p:extLst>
      <p:ext uri="{BB962C8B-B14F-4D97-AF65-F5344CB8AC3E}">
        <p14:creationId xmlns:p14="http://schemas.microsoft.com/office/powerpoint/2010/main" val="709414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6D0EB1E8-EDFB-4D8A-86CA-D3A12447EE6D}" type="slidenum">
              <a:rPr lang="en-US" smtClean="0"/>
              <a:t>22</a:t>
            </a:fld>
            <a:endParaRPr lang="en-US"/>
          </a:p>
        </p:txBody>
      </p:sp>
    </p:spTree>
    <p:extLst>
      <p:ext uri="{BB962C8B-B14F-4D97-AF65-F5344CB8AC3E}">
        <p14:creationId xmlns:p14="http://schemas.microsoft.com/office/powerpoint/2010/main" val="3257042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6D0EB1E8-EDFB-4D8A-86CA-D3A12447EE6D}" type="slidenum">
              <a:rPr lang="en-US" smtClean="0"/>
              <a:t>23</a:t>
            </a:fld>
            <a:endParaRPr lang="en-US"/>
          </a:p>
        </p:txBody>
      </p:sp>
    </p:spTree>
    <p:extLst>
      <p:ext uri="{BB962C8B-B14F-4D97-AF65-F5344CB8AC3E}">
        <p14:creationId xmlns:p14="http://schemas.microsoft.com/office/powerpoint/2010/main" val="973439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a:p>
            <a:r>
              <a:rPr lang="en-US" dirty="0"/>
              <a:t>The individual</a:t>
            </a:r>
            <a:r>
              <a:rPr lang="en-US" baseline="0" dirty="0"/>
              <a:t> characteristics that students didn’t appreciate mimic their concerns about the clerkship as a whole.</a:t>
            </a:r>
          </a:p>
          <a:p>
            <a:r>
              <a:rPr lang="en-US" baseline="0" dirty="0"/>
              <a:t>They again expressed concerns about being ignored or demeaned and felt like some </a:t>
            </a:r>
            <a:r>
              <a:rPr lang="en-US" baseline="0" dirty="0" err="1"/>
              <a:t>attendings</a:t>
            </a:r>
            <a:r>
              <a:rPr lang="en-US" baseline="0" dirty="0"/>
              <a:t>/residents didn’t help them get involved. </a:t>
            </a:r>
          </a:p>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24</a:t>
            </a:fld>
            <a:endParaRPr lang="en-US"/>
          </a:p>
        </p:txBody>
      </p:sp>
    </p:spTree>
    <p:extLst>
      <p:ext uri="{BB962C8B-B14F-4D97-AF65-F5344CB8AC3E}">
        <p14:creationId xmlns:p14="http://schemas.microsoft.com/office/powerpoint/2010/main" val="2315621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25</a:t>
            </a:fld>
            <a:endParaRPr lang="en-US"/>
          </a:p>
        </p:txBody>
      </p:sp>
    </p:spTree>
    <p:extLst>
      <p:ext uri="{BB962C8B-B14F-4D97-AF65-F5344CB8AC3E}">
        <p14:creationId xmlns:p14="http://schemas.microsoft.com/office/powerpoint/2010/main" val="1346151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26</a:t>
            </a:fld>
            <a:endParaRPr lang="en-US"/>
          </a:p>
        </p:txBody>
      </p:sp>
    </p:spTree>
    <p:extLst>
      <p:ext uri="{BB962C8B-B14F-4D97-AF65-F5344CB8AC3E}">
        <p14:creationId xmlns:p14="http://schemas.microsoft.com/office/powerpoint/2010/main" val="655625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t>
            </a:r>
          </a:p>
          <a:p>
            <a:r>
              <a:rPr lang="en-US" sz="1200" dirty="0"/>
              <a:t>And</a:t>
            </a:r>
            <a:r>
              <a:rPr lang="en-US" sz="1200" baseline="0" dirty="0"/>
              <a:t> for this last quote, another student highlighted a significant challenge within medical education in the 21</a:t>
            </a:r>
            <a:r>
              <a:rPr lang="en-US" sz="1200" baseline="30000" dirty="0"/>
              <a:t>st</a:t>
            </a:r>
            <a:r>
              <a:rPr lang="en-US" sz="1200" baseline="0" dirty="0"/>
              <a:t> century. </a:t>
            </a:r>
            <a:endParaRPr lang="en-US" sz="1200" dirty="0"/>
          </a:p>
        </p:txBody>
      </p:sp>
      <p:sp>
        <p:nvSpPr>
          <p:cNvPr id="4" name="Slide Number Placeholder 3"/>
          <p:cNvSpPr>
            <a:spLocks noGrp="1"/>
          </p:cNvSpPr>
          <p:nvPr>
            <p:ph type="sldNum" sz="quarter" idx="10"/>
          </p:nvPr>
        </p:nvSpPr>
        <p:spPr/>
        <p:txBody>
          <a:bodyPr/>
          <a:lstStyle/>
          <a:p>
            <a:fld id="{6D0EB1E8-EDFB-4D8A-86CA-D3A12447EE6D}" type="slidenum">
              <a:rPr lang="en-US" smtClean="0"/>
              <a:t>27</a:t>
            </a:fld>
            <a:endParaRPr lang="en-US"/>
          </a:p>
        </p:txBody>
      </p:sp>
    </p:spTree>
    <p:extLst>
      <p:ext uri="{BB962C8B-B14F-4D97-AF65-F5344CB8AC3E}">
        <p14:creationId xmlns:p14="http://schemas.microsoft.com/office/powerpoint/2010/main" val="219886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point, L </a:t>
            </a:r>
            <a:r>
              <a:rPr lang="en-US" dirty="0">
                <a:sym typeface="Wingdings" panose="05000000000000000000" pitchFamily="2" charset="2"/>
              </a:rPr>
              <a:t> S</a:t>
            </a:r>
          </a:p>
          <a:p>
            <a:endParaRPr lang="en-US" dirty="0">
              <a:sym typeface="Wingdings" panose="05000000000000000000" pitchFamily="2" charset="2"/>
            </a:endParaRPr>
          </a:p>
          <a:p>
            <a:r>
              <a:rPr lang="en-US" dirty="0">
                <a:sym typeface="Wingdings" panose="05000000000000000000" pitchFamily="2" charset="2"/>
              </a:rPr>
              <a:t>So how do</a:t>
            </a:r>
            <a:r>
              <a:rPr lang="en-US" baseline="0" dirty="0">
                <a:sym typeface="Wingdings" panose="05000000000000000000" pitchFamily="2" charset="2"/>
              </a:rPr>
              <a:t> we bridge this generational gap?</a:t>
            </a:r>
          </a:p>
          <a:p>
            <a:endParaRPr lang="en-US" baseline="0"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panose="05000000000000000000" pitchFamily="2" charset="2"/>
              </a:rPr>
              <a:t>Blah </a:t>
            </a:r>
            <a:r>
              <a:rPr lang="en-US" baseline="0" dirty="0" err="1">
                <a:sym typeface="Wingdings" panose="05000000000000000000" pitchFamily="2" charset="2"/>
              </a:rPr>
              <a:t>blah</a:t>
            </a:r>
            <a:r>
              <a:rPr lang="en-US" baseline="0" dirty="0">
                <a:sym typeface="Wingdings" panose="05000000000000000000" pitchFamily="2" charset="2"/>
              </a:rPr>
              <a:t>, </a:t>
            </a:r>
            <a:r>
              <a:rPr lang="en-US" baseline="0" dirty="0"/>
              <a:t>Lets talk about some of your generation’s preconceptions of the millennials and what we can do to get the most out of this clerkship. </a:t>
            </a:r>
          </a:p>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28</a:t>
            </a:fld>
            <a:endParaRPr lang="en-US"/>
          </a:p>
        </p:txBody>
      </p:sp>
    </p:spTree>
    <p:extLst>
      <p:ext uri="{BB962C8B-B14F-4D97-AF65-F5344CB8AC3E}">
        <p14:creationId xmlns:p14="http://schemas.microsoft.com/office/powerpoint/2010/main" val="2446240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Expectations</a:t>
            </a:r>
            <a:r>
              <a:rPr lang="en-US" baseline="0" dirty="0"/>
              <a:t> and how our classmates respond to feedback.</a:t>
            </a:r>
          </a:p>
          <a:p>
            <a:endParaRPr lang="en-US" baseline="0" dirty="0"/>
          </a:p>
          <a:p>
            <a:r>
              <a:rPr lang="en-US" baseline="0" dirty="0"/>
              <a:t>In the age of internet reviews constant feedback forms, we really are used to getting and giving feedback</a:t>
            </a:r>
          </a:p>
          <a:p>
            <a:r>
              <a:rPr lang="en-US" baseline="0" dirty="0"/>
              <a:t>	While some may think the best compliment is not being corrected, our generation generally responds to silence as a criticism. </a:t>
            </a:r>
          </a:p>
          <a:p>
            <a:r>
              <a:rPr lang="en-US" baseline="0" dirty="0"/>
              <a:t>	We are more open to negative feedback than you give us credit for, if there is some constructive aspect to it. </a:t>
            </a:r>
          </a:p>
          <a:p>
            <a:r>
              <a:rPr lang="en-US" baseline="0" dirty="0"/>
              <a:t>    Even more than feedback, the surveys showed that we really want clear guidelines of what we can and cannot do. </a:t>
            </a:r>
          </a:p>
          <a:p>
            <a:r>
              <a:rPr lang="en-US" baseline="0" dirty="0"/>
              <a:t>    </a:t>
            </a:r>
            <a:endParaRPr lang="en-US" dirty="0"/>
          </a:p>
          <a:p>
            <a:endParaRPr lang="en-US" dirty="0"/>
          </a:p>
          <a:p>
            <a:r>
              <a:rPr lang="en-US" dirty="0"/>
              <a:t>Feedback</a:t>
            </a:r>
            <a:r>
              <a:rPr lang="en-US" dirty="0">
                <a:sym typeface="Wingdings" panose="05000000000000000000" pitchFamily="2" charset="2"/>
              </a:rPr>
              <a:t> constructive criticism of some</a:t>
            </a:r>
            <a:r>
              <a:rPr lang="en-US" baseline="0" dirty="0">
                <a:sym typeface="Wingdings" panose="05000000000000000000" pitchFamily="2" charset="2"/>
              </a:rPr>
              <a:t> sort; this helps us feel as we are not being ignored. We welcome and respond positively to hard feedback that is given in an effort to educate, rather than an effort to isolate or demean. </a:t>
            </a:r>
          </a:p>
          <a:p>
            <a:endParaRPr lang="en-US" baseline="0" dirty="0">
              <a:sym typeface="Wingdings" panose="05000000000000000000" pitchFamily="2" charset="2"/>
            </a:endParaRPr>
          </a:p>
          <a:p>
            <a:r>
              <a:rPr lang="en-US" baseline="0" dirty="0">
                <a:sym typeface="Wingdings" panose="05000000000000000000" pitchFamily="2" charset="2"/>
              </a:rPr>
              <a:t>In light of our increasing litigious society, we would benefit from early communication about how we are allowed to be involved and what our role on the team is. We like to know our boundaries as the “rule following generation”. </a:t>
            </a:r>
          </a:p>
          <a:p>
            <a:endParaRPr lang="en-US" baseline="0" dirty="0">
              <a:sym typeface="Wingdings" panose="05000000000000000000" pitchFamily="2" charset="2"/>
            </a:endParaRPr>
          </a:p>
          <a:p>
            <a:r>
              <a:rPr lang="en-US" baseline="0" dirty="0">
                <a:sym typeface="Wingdings" panose="05000000000000000000" pitchFamily="2" charset="2"/>
              </a:rPr>
              <a:t>Fear of over stepping our bounds, not a lack of initiative, or laziness. </a:t>
            </a:r>
          </a:p>
          <a:p>
            <a:endParaRPr lang="en-US" baseline="0" dirty="0">
              <a:sym typeface="Wingdings" panose="05000000000000000000" pitchFamily="2" charset="2"/>
            </a:endParaRPr>
          </a:p>
          <a:p>
            <a:endParaRPr lang="en-US" baseline="0" dirty="0">
              <a:sym typeface="Wingdings" panose="05000000000000000000" pitchFamily="2" charset="2"/>
            </a:endParaRPr>
          </a:p>
          <a:p>
            <a:r>
              <a:rPr lang="en-US" baseline="0" dirty="0">
                <a:sym typeface="Wingdings" panose="05000000000000000000" pitchFamily="2" charset="2"/>
              </a:rPr>
              <a:t>Safe example? Can’t write notes, consent, drains/dressing changes, morning list</a:t>
            </a:r>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29</a:t>
            </a:fld>
            <a:endParaRPr lang="en-US"/>
          </a:p>
        </p:txBody>
      </p:sp>
    </p:spTree>
    <p:extLst>
      <p:ext uri="{BB962C8B-B14F-4D97-AF65-F5344CB8AC3E}">
        <p14:creationId xmlns:p14="http://schemas.microsoft.com/office/powerpoint/2010/main" val="2214327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Stuck between. Need</a:t>
            </a:r>
            <a:r>
              <a:rPr lang="en-US" baseline="0" dirty="0">
                <a:solidFill>
                  <a:srgbClr val="FFFFFF"/>
                </a:solidFill>
              </a:rPr>
              <a:t> to budget </a:t>
            </a:r>
            <a:endParaRPr lang="en-US" dirty="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Many of these students have</a:t>
            </a:r>
            <a:r>
              <a:rPr lang="en-US" baseline="0" dirty="0">
                <a:solidFill>
                  <a:srgbClr val="FFFFFF"/>
                </a:solidFill>
              </a:rPr>
              <a:t> never had a full time job outside of school before. We are used to having a clear schedule of when to be where.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FFFF"/>
                </a:solidFill>
              </a:rPr>
              <a:t>We need help getting out of this rigid schedule and into the expectation of “here is what needs to be done today, show up when you need to do be ready and leave we will go home when you are done.”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The</a:t>
            </a:r>
            <a:r>
              <a:rPr lang="en-US" baseline="0" dirty="0">
                <a:solidFill>
                  <a:srgbClr val="FFFFFF"/>
                </a:solidFill>
              </a:rPr>
              <a:t> main thing we get out of the rotation is our grade, largely based on our shelf, so many students want to get done what the need to at the hospital so they can go home and study for the shelf. </a:t>
            </a:r>
            <a:r>
              <a:rPr lang="en-US" baseline="0" dirty="0">
                <a:solidFill>
                  <a:schemeClr val="tx1"/>
                </a:solidFill>
              </a:rPr>
              <a:t>Many students have the attitude that time on rounds is time taken away from studying. </a:t>
            </a:r>
            <a:endParaRPr lang="en-US" baseline="0" dirty="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New to us</a:t>
            </a:r>
            <a:r>
              <a:rPr lang="en-US" baseline="0" dirty="0"/>
              <a:t> for third year in general, and this is especially exemplified on surgery when the time commitment is larger than most specialties!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Utilize your med student, might be pleasantly surprised </a:t>
            </a:r>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30</a:t>
            </a:fld>
            <a:endParaRPr lang="en-US"/>
          </a:p>
        </p:txBody>
      </p:sp>
    </p:spTree>
    <p:extLst>
      <p:ext uri="{BB962C8B-B14F-4D97-AF65-F5344CB8AC3E}">
        <p14:creationId xmlns:p14="http://schemas.microsoft.com/office/powerpoint/2010/main" val="576627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http://blogs.discovermagazine.com/neuroskeptic/2012/09/30/science-growing-too-fast/#.V985KJMrJE4</a:t>
            </a:r>
          </a:p>
          <a:p>
            <a:endParaRPr lang="en-US" dirty="0"/>
          </a:p>
          <a:p>
            <a:r>
              <a:rPr lang="en-US" dirty="0"/>
              <a:t>We are spoon</a:t>
            </a:r>
            <a:r>
              <a:rPr lang="en-US" baseline="0" dirty="0"/>
              <a:t> fed by necessity. There is more and more information every year, it is necessary for students to find out how to condense this information into manageable bites. </a:t>
            </a:r>
          </a:p>
          <a:p>
            <a:r>
              <a:rPr lang="en-US" baseline="0" dirty="0"/>
              <a:t>They way that was most helpful to students during the surgery clerkship was for attending physicians and residents to give them resources relevant to their practice. There are more recourses than we can ever get through, what we need is to be told which ones are used in your field. </a:t>
            </a:r>
          </a:p>
          <a:p>
            <a:r>
              <a:rPr lang="en-US" baseline="0" dirty="0"/>
              <a:t>Good options for us other than studies are the videos or practice materials to learn how to do surgery. </a:t>
            </a:r>
          </a:p>
          <a:p>
            <a:r>
              <a:rPr lang="en-US" baseline="0" dirty="0"/>
              <a:t>Like we talked about with “shift work,” we have been trained to learn in 50 minute segments. </a:t>
            </a:r>
          </a:p>
          <a:p>
            <a:endParaRPr lang="en-US" dirty="0"/>
          </a:p>
          <a:p>
            <a:endParaRPr lang="en-US" dirty="0"/>
          </a:p>
          <a:p>
            <a:r>
              <a:rPr lang="en-US" dirty="0"/>
              <a:t>“They don’t want</a:t>
            </a:r>
            <a:r>
              <a:rPr lang="en-US" baseline="0" dirty="0"/>
              <a:t> to break it up into the little bit sized pieces for us”</a:t>
            </a:r>
          </a:p>
          <a:p>
            <a:r>
              <a:rPr lang="en-US" baseline="0" dirty="0"/>
              <a:t>There is a lot of information to get lost in, there are good resources, relevant resources, and there are bad, misleading resources. Sorting through hours of material not specific to your practice (or you deem to be not the best, most current information) is a waste of time! </a:t>
            </a:r>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31</a:t>
            </a:fld>
            <a:endParaRPr lang="en-US"/>
          </a:p>
        </p:txBody>
      </p:sp>
    </p:spTree>
    <p:extLst>
      <p:ext uri="{BB962C8B-B14F-4D97-AF65-F5344CB8AC3E}">
        <p14:creationId xmlns:p14="http://schemas.microsoft.com/office/powerpoint/2010/main" val="120180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5</a:t>
            </a:fld>
            <a:endParaRPr lang="en-US"/>
          </a:p>
        </p:txBody>
      </p:sp>
    </p:spTree>
    <p:extLst>
      <p:ext uri="{BB962C8B-B14F-4D97-AF65-F5344CB8AC3E}">
        <p14:creationId xmlns:p14="http://schemas.microsoft.com/office/powerpoint/2010/main" val="2223818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32</a:t>
            </a:fld>
            <a:endParaRPr lang="en-US"/>
          </a:p>
        </p:txBody>
      </p:sp>
    </p:spTree>
    <p:extLst>
      <p:ext uri="{BB962C8B-B14F-4D97-AF65-F5344CB8AC3E}">
        <p14:creationId xmlns:p14="http://schemas.microsoft.com/office/powerpoint/2010/main" val="2740598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OR is not an intuitive or natural environment and it takes some time to get used to the language, protocols and expectations. We have no experience that lets us anticipate what will happen next or what is needed from us. </a:t>
            </a:r>
          </a:p>
          <a:p>
            <a:endParaRPr lang="en-US" dirty="0"/>
          </a:p>
          <a:p>
            <a:r>
              <a:rPr lang="en-US" dirty="0"/>
              <a:t>We don’t know how to </a:t>
            </a:r>
            <a:r>
              <a:rPr lang="en-US"/>
              <a:t>get involved</a:t>
            </a:r>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33</a:t>
            </a:fld>
            <a:endParaRPr lang="en-US"/>
          </a:p>
        </p:txBody>
      </p:sp>
    </p:spTree>
    <p:extLst>
      <p:ext uri="{BB962C8B-B14F-4D97-AF65-F5344CB8AC3E}">
        <p14:creationId xmlns:p14="http://schemas.microsoft.com/office/powerpoint/2010/main" val="344250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a:p>
            <a:endParaRPr lang="en-US" dirty="0"/>
          </a:p>
          <a:p>
            <a:r>
              <a:rPr lang="en-US" dirty="0"/>
              <a:t>Most people aren’t going</a:t>
            </a:r>
            <a:r>
              <a:rPr lang="en-US" baseline="0" dirty="0"/>
              <a:t> into surgery, this is our chance to learn how to do surgery</a:t>
            </a:r>
          </a:p>
          <a:p>
            <a:r>
              <a:rPr lang="en-US" baseline="0" dirty="0"/>
              <a:t>Need to do well on shelf </a:t>
            </a:r>
            <a:endParaRPr lang="en-US" dirty="0"/>
          </a:p>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35</a:t>
            </a:fld>
            <a:endParaRPr lang="en-US"/>
          </a:p>
        </p:txBody>
      </p:sp>
    </p:spTree>
    <p:extLst>
      <p:ext uri="{BB962C8B-B14F-4D97-AF65-F5344CB8AC3E}">
        <p14:creationId xmlns:p14="http://schemas.microsoft.com/office/powerpoint/2010/main" val="1990826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36</a:t>
            </a:fld>
            <a:endParaRPr lang="en-US"/>
          </a:p>
        </p:txBody>
      </p:sp>
    </p:spTree>
    <p:extLst>
      <p:ext uri="{BB962C8B-B14F-4D97-AF65-F5344CB8AC3E}">
        <p14:creationId xmlns:p14="http://schemas.microsoft.com/office/powerpoint/2010/main" val="381739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a:p>
            <a:r>
              <a:rPr lang="en-US" dirty="0"/>
              <a:t>http://www.ncbi.nlm.nih.gov/pubmed/27481094</a:t>
            </a:r>
          </a:p>
          <a:p>
            <a:r>
              <a:rPr lang="en-US" dirty="0"/>
              <a:t>“Defining honors in the surgery</a:t>
            </a:r>
            <a:r>
              <a:rPr lang="en-US" baseline="0" dirty="0"/>
              <a:t> clerkship”</a:t>
            </a:r>
          </a:p>
          <a:p>
            <a:endParaRPr lang="en-US" baseline="0" dirty="0"/>
          </a:p>
          <a:p>
            <a:endParaRPr lang="en-US" baseline="0" dirty="0"/>
          </a:p>
          <a:p>
            <a:r>
              <a:rPr lang="en-US" baseline="0" dirty="0"/>
              <a:t>A recent study polling med school clerkship directors and residency program directors showed that what you really want is an enthusiastic, hard working student with good communication skill and an ability to take accurate H&amp;Ps and synthesize all the information thrown at us and learn from it. And at the end of a month doing this every day, get good shelf scores. </a:t>
            </a:r>
            <a:endParaRPr lang="en-US" dirty="0"/>
          </a:p>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6</a:t>
            </a:fld>
            <a:endParaRPr lang="en-US"/>
          </a:p>
        </p:txBody>
      </p:sp>
    </p:spTree>
    <p:extLst>
      <p:ext uri="{BB962C8B-B14F-4D97-AF65-F5344CB8AC3E}">
        <p14:creationId xmlns:p14="http://schemas.microsoft.com/office/powerpoint/2010/main" val="219421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a:p>
            <a:endParaRPr lang="en-US" dirty="0"/>
          </a:p>
          <a:p>
            <a:r>
              <a:rPr lang="en-US" dirty="0"/>
              <a:t>Should reference</a:t>
            </a:r>
            <a:r>
              <a:rPr lang="en-US" baseline="0" dirty="0"/>
              <a:t> studies</a:t>
            </a:r>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7</a:t>
            </a:fld>
            <a:endParaRPr lang="en-US"/>
          </a:p>
        </p:txBody>
      </p:sp>
    </p:spTree>
    <p:extLst>
      <p:ext uri="{BB962C8B-B14F-4D97-AF65-F5344CB8AC3E}">
        <p14:creationId xmlns:p14="http://schemas.microsoft.com/office/powerpoint/2010/main" val="129225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L “so lets jump right in”</a:t>
            </a:r>
          </a:p>
        </p:txBody>
      </p:sp>
      <p:sp>
        <p:nvSpPr>
          <p:cNvPr id="4" name="Slide Number Placeholder 3"/>
          <p:cNvSpPr>
            <a:spLocks noGrp="1"/>
          </p:cNvSpPr>
          <p:nvPr>
            <p:ph type="sldNum" sz="quarter" idx="10"/>
          </p:nvPr>
        </p:nvSpPr>
        <p:spPr/>
        <p:txBody>
          <a:bodyPr/>
          <a:lstStyle/>
          <a:p>
            <a:fld id="{6D0EB1E8-EDFB-4D8A-86CA-D3A12447EE6D}" type="slidenum">
              <a:rPr lang="en-US" smtClean="0"/>
              <a:t>8</a:t>
            </a:fld>
            <a:endParaRPr lang="en-US"/>
          </a:p>
        </p:txBody>
      </p:sp>
    </p:spTree>
    <p:extLst>
      <p:ext uri="{BB962C8B-B14F-4D97-AF65-F5344CB8AC3E}">
        <p14:creationId xmlns:p14="http://schemas.microsoft.com/office/powerpoint/2010/main" val="190090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a:p>
            <a:endParaRPr lang="en-US" dirty="0"/>
          </a:p>
        </p:txBody>
      </p:sp>
      <p:sp>
        <p:nvSpPr>
          <p:cNvPr id="4" name="Slide Number Placeholder 3"/>
          <p:cNvSpPr>
            <a:spLocks noGrp="1"/>
          </p:cNvSpPr>
          <p:nvPr>
            <p:ph type="sldNum" sz="quarter" idx="10"/>
          </p:nvPr>
        </p:nvSpPr>
        <p:spPr/>
        <p:txBody>
          <a:bodyPr/>
          <a:lstStyle/>
          <a:p>
            <a:fld id="{6D0EB1E8-EDFB-4D8A-86CA-D3A12447EE6D}" type="slidenum">
              <a:rPr lang="en-US" smtClean="0"/>
              <a:t>9</a:t>
            </a:fld>
            <a:endParaRPr lang="en-US"/>
          </a:p>
        </p:txBody>
      </p:sp>
    </p:spTree>
    <p:extLst>
      <p:ext uri="{BB962C8B-B14F-4D97-AF65-F5344CB8AC3E}">
        <p14:creationId xmlns:p14="http://schemas.microsoft.com/office/powerpoint/2010/main" val="104699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10</a:t>
            </a:fld>
            <a:endParaRPr lang="en-US"/>
          </a:p>
        </p:txBody>
      </p:sp>
    </p:spTree>
    <p:extLst>
      <p:ext uri="{BB962C8B-B14F-4D97-AF65-F5344CB8AC3E}">
        <p14:creationId xmlns:p14="http://schemas.microsoft.com/office/powerpoint/2010/main" val="340043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t>
            </a:r>
          </a:p>
        </p:txBody>
      </p:sp>
      <p:sp>
        <p:nvSpPr>
          <p:cNvPr id="4" name="Slide Number Placeholder 3"/>
          <p:cNvSpPr>
            <a:spLocks noGrp="1"/>
          </p:cNvSpPr>
          <p:nvPr>
            <p:ph type="sldNum" sz="quarter" idx="10"/>
          </p:nvPr>
        </p:nvSpPr>
        <p:spPr/>
        <p:txBody>
          <a:bodyPr/>
          <a:lstStyle/>
          <a:p>
            <a:fld id="{6D0EB1E8-EDFB-4D8A-86CA-D3A12447EE6D}" type="slidenum">
              <a:rPr lang="en-US" smtClean="0"/>
              <a:t>11</a:t>
            </a:fld>
            <a:endParaRPr lang="en-US"/>
          </a:p>
        </p:txBody>
      </p:sp>
    </p:spTree>
    <p:extLst>
      <p:ext uri="{BB962C8B-B14F-4D97-AF65-F5344CB8AC3E}">
        <p14:creationId xmlns:p14="http://schemas.microsoft.com/office/powerpoint/2010/main" val="401126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106770"/>
          </a:xfrm>
        </p:spPr>
        <p:txBody>
          <a:bodyPr/>
          <a:lstStyle/>
          <a:p>
            <a:r>
              <a:rPr lang="en-US"/>
              <a:t>Click to edit Master title style</a:t>
            </a:r>
          </a:p>
        </p:txBody>
      </p:sp>
      <p:sp>
        <p:nvSpPr>
          <p:cNvPr id="3" name="Subtitle 2"/>
          <p:cNvSpPr>
            <a:spLocks noGrp="1"/>
          </p:cNvSpPr>
          <p:nvPr>
            <p:ph type="subTitle" idx="1"/>
          </p:nvPr>
        </p:nvSpPr>
        <p:spPr>
          <a:xfrm>
            <a:off x="1371600" y="25146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51995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lumMod val="75000"/>
                  <a:lumOff val="25000"/>
                </a:schemeClr>
              </a:buClr>
              <a:buFontTx/>
              <a:buBlip>
                <a:blip r:embed="rId2"/>
              </a:buBlip>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92D7"/>
              </a:buClr>
              <a:buFont typeface="Calibri" panose="020F0502020204030204" pitchFamily="34" charset="0"/>
              <a:buChar char="»"/>
              <a:defRPr sz="2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F2665"/>
              </a:buClr>
              <a:buFont typeface="Courier New" panose="02070309020205020404" pitchFamily="49" charset="0"/>
              <a:buChar char="o"/>
              <a:defRPr sz="2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92D7"/>
              </a:buClr>
              <a:buFont typeface="Calibri" panose="020F050202020403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F2665"/>
              </a:buClr>
              <a:buFont typeface="Arial" panose="020B0604020202020204" pitchFamily="34" charset="0"/>
              <a:buChar char="•"/>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152400" y="76200"/>
            <a:ext cx="8153400" cy="1143000"/>
          </a:xfrm>
          <a:prstGeom prst="rect">
            <a:avLst/>
          </a:prstGeom>
        </p:spPr>
        <p:txBody>
          <a:bodyPr vert="horz" lIns="91440" tIns="45720" rIns="91440" bIns="45720" rtlCol="0" anchor="ctr">
            <a:noAutofit/>
          </a:bodyPr>
          <a:lstStyle>
            <a:lvl1pPr algn="l">
              <a:lnSpc>
                <a:spcPct val="90000"/>
              </a:lnSpc>
              <a:defRPr sz="3400" b="0">
                <a:solidFill>
                  <a:schemeClr val="bg1">
                    <a:lumMod val="95000"/>
                  </a:schemeClr>
                </a:solidFill>
                <a:latin typeface="Cambria" panose="02040503050406030204" pitchFamily="18" charset="0"/>
                <a:ea typeface="Tahoma" panose="020B0604030504040204" pitchFamily="34" charset="0"/>
                <a:cs typeface="Tahoma" panose="020B0604030504040204" pitchFamily="34" charset="0"/>
              </a:defRPr>
            </a:lvl1pPr>
          </a:lstStyle>
          <a:p>
            <a:r>
              <a:rPr lang="en-US" dirty="0"/>
              <a:t>Click to edit Master title style</a:t>
            </a:r>
            <a:br>
              <a:rPr lang="en-US" dirty="0"/>
            </a:br>
            <a:r>
              <a:rPr lang="en-US" dirty="0"/>
              <a:t>Click to edit Master title style</a:t>
            </a:r>
          </a:p>
        </p:txBody>
      </p:sp>
      <p:sp>
        <p:nvSpPr>
          <p:cNvPr id="8" name="Slide Number Placeholder 6"/>
          <p:cNvSpPr>
            <a:spLocks noGrp="1"/>
          </p:cNvSpPr>
          <p:nvPr>
            <p:ph type="sldNum" sz="quarter" idx="12"/>
          </p:nvPr>
        </p:nvSpPr>
        <p:spPr>
          <a:xfrm>
            <a:off x="8686800" y="6019800"/>
            <a:ext cx="329184" cy="228600"/>
          </a:xfrm>
          <a:prstGeom prst="rect">
            <a:avLst/>
          </a:prstGeom>
        </p:spPr>
        <p:txBody>
          <a:bodyPr lIns="45720" rIns="4572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06021B3F-57C1-4B2C-96A7-C360FDC141C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028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a:xfrm>
            <a:off x="8686800" y="6019800"/>
            <a:ext cx="329184" cy="228600"/>
          </a:xfrm>
          <a:prstGeom prst="rect">
            <a:avLst/>
          </a:prstGeom>
        </p:spPr>
        <p:txBody>
          <a:bodyPr lIns="45720" rIns="4572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06021B3F-57C1-4B2C-96A7-C360FDC141CD}" type="slidenum">
              <a:rPr lang="en-US" smtClean="0">
                <a:solidFill>
                  <a:prstClr val="black"/>
                </a:solidFill>
              </a:rPr>
              <a:pPr/>
              <a:t>‹#›</a:t>
            </a:fld>
            <a:endParaRPr lang="en-US" dirty="0">
              <a:solidFill>
                <a:prstClr val="black"/>
              </a:solidFill>
            </a:endParaRPr>
          </a:p>
        </p:txBody>
      </p:sp>
      <p:sp>
        <p:nvSpPr>
          <p:cNvPr id="10" name="Content Placeholder 2"/>
          <p:cNvSpPr>
            <a:spLocks noGrp="1"/>
          </p:cNvSpPr>
          <p:nvPr>
            <p:ph idx="15"/>
          </p:nvPr>
        </p:nvSpPr>
        <p:spPr>
          <a:xfrm>
            <a:off x="457200" y="1600200"/>
            <a:ext cx="4038600" cy="4525963"/>
          </a:xfrm>
          <a:prstGeom prst="rect">
            <a:avLst/>
          </a:prstGeom>
        </p:spPr>
        <p:txBody>
          <a:bodyPr/>
          <a:lstStyle>
            <a:lvl1pPr marL="342900" indent="-342900">
              <a:buClr>
                <a:schemeClr val="tx1">
                  <a:lumMod val="75000"/>
                  <a:lumOff val="25000"/>
                </a:schemeClr>
              </a:buClr>
              <a:buFontTx/>
              <a:buBlip>
                <a:blip r:embed="rId2"/>
              </a:buBlip>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92D7"/>
              </a:buClr>
              <a:buFont typeface="Calibri" panose="020F0502020204030204" pitchFamily="34" charset="0"/>
              <a:buChar char="»"/>
              <a:defRPr sz="2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F2665"/>
              </a:buClr>
              <a:buFont typeface="Courier New" panose="02070309020205020404" pitchFamily="49" charset="0"/>
              <a:buChar char="o"/>
              <a:defRPr sz="2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92D7"/>
              </a:buClr>
              <a:buFont typeface="Calibri" panose="020F050202020403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F2665"/>
              </a:buClr>
              <a:buFont typeface="Arial" panose="020B0604020202020204" pitchFamily="34" charset="0"/>
              <a:buChar char="•"/>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6"/>
          </p:nvPr>
        </p:nvSpPr>
        <p:spPr>
          <a:xfrm>
            <a:off x="4648200" y="1600200"/>
            <a:ext cx="4038600" cy="4525963"/>
          </a:xfrm>
          <a:prstGeom prst="rect">
            <a:avLst/>
          </a:prstGeom>
        </p:spPr>
        <p:txBody>
          <a:bodyPr/>
          <a:lstStyle>
            <a:lvl1pPr marL="342900" indent="-342900">
              <a:buClr>
                <a:schemeClr val="tx1">
                  <a:lumMod val="75000"/>
                  <a:lumOff val="25000"/>
                </a:schemeClr>
              </a:buClr>
              <a:buFontTx/>
              <a:buBlip>
                <a:blip r:embed="rId2"/>
              </a:buBlip>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92D7"/>
              </a:buClr>
              <a:buFont typeface="Calibri" panose="020F0502020204030204" pitchFamily="34" charset="0"/>
              <a:buChar char="»"/>
              <a:defRPr sz="2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F2665"/>
              </a:buClr>
              <a:buFont typeface="Courier New" panose="02070309020205020404" pitchFamily="49" charset="0"/>
              <a:buChar char="o"/>
              <a:defRPr sz="2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92D7"/>
              </a:buClr>
              <a:buFont typeface="Calibri" panose="020F050202020403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F2665"/>
              </a:buClr>
              <a:buFont typeface="Arial" panose="020B0604020202020204" pitchFamily="34" charset="0"/>
              <a:buChar char="•"/>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
          <p:cNvSpPr>
            <a:spLocks noGrp="1"/>
          </p:cNvSpPr>
          <p:nvPr>
            <p:ph type="title"/>
          </p:nvPr>
        </p:nvSpPr>
        <p:spPr>
          <a:xfrm>
            <a:off x="152400" y="76200"/>
            <a:ext cx="8153400" cy="1143000"/>
          </a:xfrm>
          <a:prstGeom prst="rect">
            <a:avLst/>
          </a:prstGeom>
        </p:spPr>
        <p:txBody>
          <a:bodyPr vert="horz" lIns="91440" tIns="45720" rIns="91440" bIns="45720" rtlCol="0" anchor="ctr">
            <a:noAutofit/>
          </a:bodyPr>
          <a:lstStyle>
            <a:lvl1pPr algn="l">
              <a:lnSpc>
                <a:spcPct val="90000"/>
              </a:lnSpc>
              <a:defRPr sz="3400" b="0">
                <a:solidFill>
                  <a:schemeClr val="bg1">
                    <a:lumMod val="95000"/>
                  </a:schemeClr>
                </a:solidFill>
                <a:latin typeface="Cambria" panose="02040503050406030204" pitchFamily="18" charset="0"/>
                <a:ea typeface="Tahoma" panose="020B0604030504040204" pitchFamily="34" charset="0"/>
                <a:cs typeface="Tahoma" panose="020B0604030504040204" pitchFamily="34" charset="0"/>
              </a:defRPr>
            </a:lvl1pPr>
          </a:lstStyle>
          <a:p>
            <a:r>
              <a:rPr lang="en-US" dirty="0"/>
              <a:t>Click to edit Master title style</a:t>
            </a:r>
            <a:br>
              <a:rPr lang="en-US" dirty="0"/>
            </a:br>
            <a:r>
              <a:rPr lang="en-US" dirty="0"/>
              <a:t>Click to edit Master title style</a:t>
            </a:r>
          </a:p>
        </p:txBody>
      </p:sp>
    </p:spTree>
    <p:extLst>
      <p:ext uri="{BB962C8B-B14F-4D97-AF65-F5344CB8AC3E}">
        <p14:creationId xmlns:p14="http://schemas.microsoft.com/office/powerpoint/2010/main" val="1580540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ctr" anchorCtr="0"/>
          <a:lstStyle>
            <a:lvl1pPr marL="0" indent="0" algn="l">
              <a:buNone/>
              <a:defRPr sz="3200" b="1">
                <a:solidFill>
                  <a:schemeClr val="tx1">
                    <a:lumMod val="65000"/>
                    <a:lumOff val="35000"/>
                  </a:schemeClr>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9" name="Slide Number Placeholder 6"/>
          <p:cNvSpPr>
            <a:spLocks noGrp="1"/>
          </p:cNvSpPr>
          <p:nvPr>
            <p:ph type="sldNum" sz="quarter" idx="12"/>
          </p:nvPr>
        </p:nvSpPr>
        <p:spPr>
          <a:xfrm>
            <a:off x="8686800" y="6019800"/>
            <a:ext cx="329184" cy="228600"/>
          </a:xfrm>
          <a:prstGeom prst="rect">
            <a:avLst/>
          </a:prstGeom>
        </p:spPr>
        <p:txBody>
          <a:bodyPr lIns="45720" rIns="4572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06021B3F-57C1-4B2C-96A7-C360FDC141CD}" type="slidenum">
              <a:rPr lang="en-US" smtClean="0">
                <a:solidFill>
                  <a:prstClr val="black"/>
                </a:solidFill>
              </a:rPr>
              <a:pPr/>
              <a:t>‹#›</a:t>
            </a:fld>
            <a:endParaRPr lang="en-US" dirty="0">
              <a:solidFill>
                <a:prstClr val="black"/>
              </a:solidFill>
            </a:endParaRPr>
          </a:p>
        </p:txBody>
      </p:sp>
      <p:sp>
        <p:nvSpPr>
          <p:cNvPr id="17" name="Content Placeholder 2"/>
          <p:cNvSpPr>
            <a:spLocks noGrp="1"/>
          </p:cNvSpPr>
          <p:nvPr>
            <p:ph idx="15"/>
          </p:nvPr>
        </p:nvSpPr>
        <p:spPr>
          <a:xfrm>
            <a:off x="457200" y="2209800"/>
            <a:ext cx="4038600" cy="3916363"/>
          </a:xfrm>
          <a:prstGeom prst="rect">
            <a:avLst/>
          </a:prstGeom>
        </p:spPr>
        <p:txBody>
          <a:bodyPr/>
          <a:lstStyle>
            <a:lvl1pPr marL="342900" indent="-342900">
              <a:buClr>
                <a:schemeClr val="tx1">
                  <a:lumMod val="75000"/>
                  <a:lumOff val="25000"/>
                </a:schemeClr>
              </a:buClr>
              <a:buFontTx/>
              <a:buBlip>
                <a:blip r:embed="rId2"/>
              </a:buBlip>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92D7"/>
              </a:buClr>
              <a:buFont typeface="Calibri" panose="020F0502020204030204" pitchFamily="34" charset="0"/>
              <a:buChar char="»"/>
              <a:defRPr sz="2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F2665"/>
              </a:buClr>
              <a:buFont typeface="Courier New" panose="02070309020205020404" pitchFamily="49" charset="0"/>
              <a:buChar char="o"/>
              <a:defRPr sz="2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92D7"/>
              </a:buClr>
              <a:buFont typeface="Calibri" panose="020F050202020403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F2665"/>
              </a:buClr>
              <a:buFont typeface="Arial" panose="020B0604020202020204" pitchFamily="34" charset="0"/>
              <a:buChar char="•"/>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6"/>
          </p:nvPr>
        </p:nvSpPr>
        <p:spPr>
          <a:xfrm>
            <a:off x="4648200" y="2209800"/>
            <a:ext cx="4038600" cy="3916363"/>
          </a:xfrm>
          <a:prstGeom prst="rect">
            <a:avLst/>
          </a:prstGeom>
        </p:spPr>
        <p:txBody>
          <a:bodyPr/>
          <a:lstStyle>
            <a:lvl1pPr marL="342900" indent="-342900">
              <a:buClr>
                <a:schemeClr val="tx1">
                  <a:lumMod val="75000"/>
                  <a:lumOff val="25000"/>
                </a:schemeClr>
              </a:buClr>
              <a:buFontTx/>
              <a:buBlip>
                <a:blip r:embed="rId2"/>
              </a:buBlip>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92D7"/>
              </a:buClr>
              <a:buFont typeface="Calibri" panose="020F0502020204030204" pitchFamily="34" charset="0"/>
              <a:buChar char="»"/>
              <a:defRPr sz="2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F2665"/>
              </a:buClr>
              <a:buFont typeface="Courier New" panose="02070309020205020404" pitchFamily="49" charset="0"/>
              <a:buChar char="o"/>
              <a:defRPr sz="2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92D7"/>
              </a:buClr>
              <a:buFont typeface="Calibri" panose="020F050202020403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F2665"/>
              </a:buClr>
              <a:buFont typeface="Arial" panose="020B0604020202020204" pitchFamily="34" charset="0"/>
              <a:buChar char="•"/>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Placeholder 1"/>
          <p:cNvSpPr>
            <a:spLocks noGrp="1"/>
          </p:cNvSpPr>
          <p:nvPr>
            <p:ph type="title"/>
          </p:nvPr>
        </p:nvSpPr>
        <p:spPr>
          <a:xfrm>
            <a:off x="152400" y="76200"/>
            <a:ext cx="8153400" cy="1143000"/>
          </a:xfrm>
          <a:prstGeom prst="rect">
            <a:avLst/>
          </a:prstGeom>
        </p:spPr>
        <p:txBody>
          <a:bodyPr vert="horz" lIns="91440" tIns="45720" rIns="91440" bIns="45720" rtlCol="0" anchor="ctr">
            <a:noAutofit/>
          </a:bodyPr>
          <a:lstStyle>
            <a:lvl1pPr algn="l">
              <a:lnSpc>
                <a:spcPct val="90000"/>
              </a:lnSpc>
              <a:defRPr sz="3400" b="0">
                <a:solidFill>
                  <a:schemeClr val="bg1">
                    <a:lumMod val="95000"/>
                  </a:schemeClr>
                </a:solidFill>
                <a:latin typeface="Cambria" panose="02040503050406030204" pitchFamily="18" charset="0"/>
                <a:ea typeface="Tahoma" panose="020B0604030504040204" pitchFamily="34" charset="0"/>
                <a:cs typeface="Tahoma" panose="020B0604030504040204" pitchFamily="34" charset="0"/>
              </a:defRPr>
            </a:lvl1pPr>
          </a:lstStyle>
          <a:p>
            <a:r>
              <a:rPr lang="en-US" dirty="0"/>
              <a:t>Click to edit Master title style</a:t>
            </a:r>
            <a:br>
              <a:rPr lang="en-US" dirty="0"/>
            </a:br>
            <a:r>
              <a:rPr lang="en-US" dirty="0"/>
              <a:t>Click to edit Master title style</a:t>
            </a:r>
          </a:p>
        </p:txBody>
      </p:sp>
      <p:sp>
        <p:nvSpPr>
          <p:cNvPr id="22" name="Text Placeholder 2"/>
          <p:cNvSpPr>
            <a:spLocks noGrp="1"/>
          </p:cNvSpPr>
          <p:nvPr>
            <p:ph type="body" idx="17"/>
          </p:nvPr>
        </p:nvSpPr>
        <p:spPr>
          <a:xfrm>
            <a:off x="4648200" y="1524000"/>
            <a:ext cx="4040188" cy="639762"/>
          </a:xfrm>
          <a:prstGeom prst="rect">
            <a:avLst/>
          </a:prstGeom>
        </p:spPr>
        <p:txBody>
          <a:bodyPr anchor="ctr" anchorCtr="0"/>
          <a:lstStyle>
            <a:lvl1pPr marL="0" indent="0" algn="l">
              <a:buNone/>
              <a:defRPr sz="3200" b="1">
                <a:solidFill>
                  <a:schemeClr val="tx1">
                    <a:lumMod val="65000"/>
                    <a:lumOff val="35000"/>
                  </a:schemeClr>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Tree>
    <p:extLst>
      <p:ext uri="{BB962C8B-B14F-4D97-AF65-F5344CB8AC3E}">
        <p14:creationId xmlns:p14="http://schemas.microsoft.com/office/powerpoint/2010/main" val="1669989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a:xfrm>
            <a:off x="8686800" y="6019800"/>
            <a:ext cx="329184" cy="228600"/>
          </a:xfrm>
          <a:prstGeom prst="rect">
            <a:avLst/>
          </a:prstGeom>
        </p:spPr>
        <p:txBody>
          <a:bodyPr lIns="45720" rIns="4572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06021B3F-57C1-4B2C-96A7-C360FDC141CD}" type="slidenum">
              <a:rPr lang="en-US" smtClean="0">
                <a:solidFill>
                  <a:prstClr val="black"/>
                </a:solidFill>
              </a:rPr>
              <a:pPr/>
              <a:t>‹#›</a:t>
            </a:fld>
            <a:endParaRPr lang="en-US" dirty="0">
              <a:solidFill>
                <a:prstClr val="black"/>
              </a:solidFill>
            </a:endParaRPr>
          </a:p>
        </p:txBody>
      </p:sp>
      <p:sp>
        <p:nvSpPr>
          <p:cNvPr id="7" name="Title Placeholder 1"/>
          <p:cNvSpPr>
            <a:spLocks noGrp="1"/>
          </p:cNvSpPr>
          <p:nvPr>
            <p:ph type="title"/>
          </p:nvPr>
        </p:nvSpPr>
        <p:spPr>
          <a:xfrm>
            <a:off x="152400" y="76200"/>
            <a:ext cx="8077200" cy="1143000"/>
          </a:xfrm>
          <a:prstGeom prst="rect">
            <a:avLst/>
          </a:prstGeom>
        </p:spPr>
        <p:txBody>
          <a:bodyPr vert="horz" lIns="91440" tIns="45720" rIns="91440" bIns="45720" rtlCol="0" anchor="ctr">
            <a:noAutofit/>
          </a:bodyPr>
          <a:lstStyle>
            <a:lvl1pPr algn="l">
              <a:lnSpc>
                <a:spcPct val="90000"/>
              </a:lnSpc>
              <a:defRPr sz="3400" b="0">
                <a:solidFill>
                  <a:schemeClr val="bg1">
                    <a:lumMod val="95000"/>
                  </a:schemeClr>
                </a:solidFill>
                <a:latin typeface="Cambria" panose="02040503050406030204" pitchFamily="18" charset="0"/>
                <a:ea typeface="Tahoma" panose="020B0604030504040204" pitchFamily="34" charset="0"/>
                <a:cs typeface="Tahoma" panose="020B0604030504040204" pitchFamily="34" charset="0"/>
              </a:defRPr>
            </a:lvl1pPr>
          </a:lstStyle>
          <a:p>
            <a:r>
              <a:rPr lang="en-US" dirty="0"/>
              <a:t>Click to edit Master title style</a:t>
            </a:r>
            <a:br>
              <a:rPr lang="en-US" dirty="0"/>
            </a:br>
            <a:r>
              <a:rPr lang="en-US" dirty="0"/>
              <a:t>Click to edit Master title style</a:t>
            </a:r>
          </a:p>
        </p:txBody>
      </p:sp>
    </p:spTree>
    <p:extLst>
      <p:ext uri="{BB962C8B-B14F-4D97-AF65-F5344CB8AC3E}">
        <p14:creationId xmlns:p14="http://schemas.microsoft.com/office/powerpoint/2010/main" val="122919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0000"/>
                    <a:lumOff val="4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8211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17765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15446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0907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90400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247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143000"/>
            <a:ext cx="8305800" cy="2133600"/>
          </a:xfrm>
          <a:prstGeom prst="rect">
            <a:avLst/>
          </a:prstGeom>
        </p:spPr>
        <p:txBody>
          <a:bodyPr anchor="ctr" anchorCtr="0"/>
          <a:lstStyle>
            <a:lvl1pPr algn="l">
              <a:defRPr lang="en-US" b="1" baseline="0" dirty="0">
                <a:solidFill>
                  <a:schemeClr val="bg1"/>
                </a:solidFill>
                <a:latin typeface="Cambria" panose="02040503050406030204" pitchFamily="18" charset="0"/>
              </a:defRPr>
            </a:lvl1pPr>
          </a:lstStyle>
          <a:p>
            <a:endParaRPr lang="en-US" dirty="0"/>
          </a:p>
        </p:txBody>
      </p:sp>
    </p:spTree>
    <p:extLst>
      <p:ext uri="{BB962C8B-B14F-4D97-AF65-F5344CB8AC3E}">
        <p14:creationId xmlns:p14="http://schemas.microsoft.com/office/powerpoint/2010/main" val="258258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er, and content">
    <p:spTree>
      <p:nvGrpSpPr>
        <p:cNvPr id="1" name=""/>
        <p:cNvGrpSpPr/>
        <p:nvPr/>
      </p:nvGrpSpPr>
      <p:grpSpPr>
        <a:xfrm>
          <a:off x="0" y="0"/>
          <a:ext cx="0" cy="0"/>
          <a:chOff x="0" y="0"/>
          <a:chExt cx="0" cy="0"/>
        </a:xfrm>
      </p:grpSpPr>
      <p:sp>
        <p:nvSpPr>
          <p:cNvPr id="7" name="Text Placeholder 2"/>
          <p:cNvSpPr>
            <a:spLocks noGrp="1"/>
          </p:cNvSpPr>
          <p:nvPr>
            <p:ph type="body" idx="13"/>
          </p:nvPr>
        </p:nvSpPr>
        <p:spPr>
          <a:xfrm>
            <a:off x="457200" y="1535113"/>
            <a:ext cx="8229600" cy="639762"/>
          </a:xfrm>
          <a:prstGeom prst="rect">
            <a:avLst/>
          </a:prstGeom>
        </p:spPr>
        <p:txBody>
          <a:bodyPr anchor="ctr" anchorCtr="0"/>
          <a:lstStyle>
            <a:lvl1pPr marL="0" indent="0" algn="l">
              <a:buNone/>
              <a:defRPr sz="3000" b="1">
                <a:solidFill>
                  <a:schemeClr val="tx1">
                    <a:lumMod val="65000"/>
                    <a:lumOff val="35000"/>
                  </a:schemeClr>
                </a:solidFill>
                <a:latin typeface="Cambria" panose="02040503050406030204" pitchFamily="18"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10" name="Slide Number Placeholder 6"/>
          <p:cNvSpPr>
            <a:spLocks noGrp="1"/>
          </p:cNvSpPr>
          <p:nvPr>
            <p:ph type="sldNum" sz="quarter" idx="12"/>
          </p:nvPr>
        </p:nvSpPr>
        <p:spPr>
          <a:xfrm>
            <a:off x="8686800" y="6019800"/>
            <a:ext cx="329184" cy="228600"/>
          </a:xfrm>
          <a:prstGeom prst="rect">
            <a:avLst/>
          </a:prstGeom>
        </p:spPr>
        <p:txBody>
          <a:bodyPr lIns="45720" rIns="4572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06021B3F-57C1-4B2C-96A7-C360FDC141CD}" type="slidenum">
              <a:rPr lang="en-US" smtClean="0">
                <a:solidFill>
                  <a:prstClr val="black"/>
                </a:solidFill>
              </a:rPr>
              <a:pPr/>
              <a:t>‹#›</a:t>
            </a:fld>
            <a:endParaRPr lang="en-US" dirty="0">
              <a:solidFill>
                <a:prstClr val="black"/>
              </a:solidFill>
            </a:endParaRPr>
          </a:p>
        </p:txBody>
      </p:sp>
      <p:sp>
        <p:nvSpPr>
          <p:cNvPr id="12" name="Content Placeholder 2"/>
          <p:cNvSpPr>
            <a:spLocks noGrp="1"/>
          </p:cNvSpPr>
          <p:nvPr>
            <p:ph idx="14"/>
          </p:nvPr>
        </p:nvSpPr>
        <p:spPr>
          <a:xfrm>
            <a:off x="457200" y="2209800"/>
            <a:ext cx="8229600" cy="3916363"/>
          </a:xfrm>
          <a:prstGeom prst="rect">
            <a:avLst/>
          </a:prstGeom>
        </p:spPr>
        <p:txBody>
          <a:bodyPr/>
          <a:lstStyle>
            <a:lvl1pPr marL="342900" indent="-342900">
              <a:buClr>
                <a:schemeClr val="tx1">
                  <a:lumMod val="75000"/>
                  <a:lumOff val="25000"/>
                </a:schemeClr>
              </a:buClr>
              <a:buFontTx/>
              <a:buBlip>
                <a:blip r:embed="rId2"/>
              </a:buBlip>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92D7"/>
              </a:buClr>
              <a:buFont typeface="Calibri" panose="020F0502020204030204" pitchFamily="34" charset="0"/>
              <a:buChar char="»"/>
              <a:defRPr sz="2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F2665"/>
              </a:buClr>
              <a:buFont typeface="Courier New" panose="02070309020205020404" pitchFamily="49" charset="0"/>
              <a:buChar char="o"/>
              <a:defRPr sz="2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92D7"/>
              </a:buClr>
              <a:buFont typeface="Calibri" panose="020F050202020403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F2665"/>
              </a:buClr>
              <a:buFont typeface="Arial" panose="020B0604020202020204" pitchFamily="34" charset="0"/>
              <a:buChar char="•"/>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p:cNvSpPr>
            <a:spLocks noGrp="1"/>
          </p:cNvSpPr>
          <p:nvPr>
            <p:ph type="title"/>
          </p:nvPr>
        </p:nvSpPr>
        <p:spPr>
          <a:xfrm>
            <a:off x="152400" y="76200"/>
            <a:ext cx="8153400" cy="1143000"/>
          </a:xfrm>
          <a:prstGeom prst="rect">
            <a:avLst/>
          </a:prstGeom>
        </p:spPr>
        <p:txBody>
          <a:bodyPr vert="horz" lIns="91440" tIns="45720" rIns="91440" bIns="45720" rtlCol="0" anchor="ctr">
            <a:noAutofit/>
          </a:bodyPr>
          <a:lstStyle>
            <a:lvl1pPr algn="l">
              <a:lnSpc>
                <a:spcPct val="90000"/>
              </a:lnSpc>
              <a:defRPr sz="3400" b="0">
                <a:solidFill>
                  <a:schemeClr val="bg1">
                    <a:lumMod val="95000"/>
                  </a:schemeClr>
                </a:solidFill>
                <a:latin typeface="Cambria" panose="02040503050406030204" pitchFamily="18" charset="0"/>
                <a:ea typeface="Tahoma" panose="020B0604030504040204" pitchFamily="34" charset="0"/>
                <a:cs typeface="Tahoma" panose="020B0604030504040204" pitchFamily="34" charset="0"/>
              </a:defRPr>
            </a:lvl1pPr>
          </a:lstStyle>
          <a:p>
            <a:r>
              <a:rPr lang="en-US" dirty="0"/>
              <a:t>Click to edit Master title style</a:t>
            </a:r>
            <a:br>
              <a:rPr lang="en-US" dirty="0"/>
            </a:br>
            <a:r>
              <a:rPr lang="en-US" dirty="0"/>
              <a:t>Click to edit Master title style</a:t>
            </a:r>
          </a:p>
        </p:txBody>
      </p:sp>
    </p:spTree>
    <p:extLst>
      <p:ext uri="{BB962C8B-B14F-4D97-AF65-F5344CB8AC3E}">
        <p14:creationId xmlns:p14="http://schemas.microsoft.com/office/powerpoint/2010/main" val="260816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47000">
              <a:srgbClr val="0A128C"/>
            </a:gs>
            <a:gs pos="87000">
              <a:srgbClr val="181CC7"/>
            </a:gs>
            <a:gs pos="100000">
              <a:srgbClr val="181CC7"/>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165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447800"/>
            <a:ext cx="83724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029" name="Picture 2" descr="http://ukhealthcare.uky.edu/images/designFiles/UKinterlock-HealthCare-whit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6221413"/>
            <a:ext cx="2486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7"/>
          <p:cNvGrpSpPr>
            <a:grpSpLocks/>
          </p:cNvGrpSpPr>
          <p:nvPr/>
        </p:nvGrpSpPr>
        <p:grpSpPr bwMode="auto">
          <a:xfrm>
            <a:off x="6553200" y="6080125"/>
            <a:ext cx="2428875" cy="708025"/>
            <a:chOff x="5562599" y="2336455"/>
            <a:chExt cx="2708755" cy="794278"/>
          </a:xfrm>
        </p:grpSpPr>
        <p:pic>
          <p:nvPicPr>
            <p:cNvPr id="1033" name="Picture 4" descr="http://ukhealthcare.uky.edu/images/designFiles/UKinterlock-HealthCare-white.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562599" y="2336455"/>
              <a:ext cx="2428875" cy="52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6"/>
            <p:cNvSpPr txBox="1">
              <a:spLocks noChangeArrowheads="1"/>
            </p:cNvSpPr>
            <p:nvPr userDrawn="1"/>
          </p:nvSpPr>
          <p:spPr bwMode="auto">
            <a:xfrm>
              <a:off x="5578533" y="2822639"/>
              <a:ext cx="2692821" cy="30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r>
                <a:rPr lang="en-US" altLang="en-US" sz="1400">
                  <a:solidFill>
                    <a:schemeClr val="bg1"/>
                  </a:solidFill>
                </a:rPr>
                <a:t>Kentucky Children’s Hospital</a:t>
              </a:r>
            </a:p>
          </p:txBody>
        </p:sp>
      </p:grpSp>
      <p:cxnSp>
        <p:nvCxnSpPr>
          <p:cNvPr id="10" name="Straight Connector 9"/>
          <p:cNvCxnSpPr/>
          <p:nvPr/>
        </p:nvCxnSpPr>
        <p:spPr>
          <a:xfrm>
            <a:off x="0" y="1143000"/>
            <a:ext cx="9144000" cy="0"/>
          </a:xfrm>
          <a:prstGeom prst="line">
            <a:avLst/>
          </a:prstGeom>
          <a:ln w="349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700" y="5943600"/>
            <a:ext cx="9144000" cy="0"/>
          </a:xfrm>
          <a:prstGeom prst="line">
            <a:avLst/>
          </a:prstGeom>
          <a:ln w="349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rtl="0" eaLnBrk="1" fontAlgn="base" hangingPunct="1">
        <a:spcBef>
          <a:spcPct val="0"/>
        </a:spcBef>
        <a:spcAft>
          <a:spcPct val="0"/>
        </a:spcAft>
        <a:defRPr sz="4000" kern="1200">
          <a:solidFill>
            <a:srgbClr val="E8F0F9"/>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4000">
          <a:solidFill>
            <a:srgbClr val="E8F0F9"/>
          </a:solidFill>
          <a:latin typeface="Times New Roman" pitchFamily="18" charset="0"/>
          <a:cs typeface="Times New Roman" pitchFamily="18" charset="0"/>
        </a:defRPr>
      </a:lvl2pPr>
      <a:lvl3pPr algn="ctr" rtl="0" eaLnBrk="1" fontAlgn="base" hangingPunct="1">
        <a:spcBef>
          <a:spcPct val="0"/>
        </a:spcBef>
        <a:spcAft>
          <a:spcPct val="0"/>
        </a:spcAft>
        <a:defRPr sz="4000">
          <a:solidFill>
            <a:srgbClr val="E8F0F9"/>
          </a:solidFill>
          <a:latin typeface="Times New Roman" pitchFamily="18" charset="0"/>
          <a:cs typeface="Times New Roman" pitchFamily="18" charset="0"/>
        </a:defRPr>
      </a:lvl3pPr>
      <a:lvl4pPr algn="ctr" rtl="0" eaLnBrk="1" fontAlgn="base" hangingPunct="1">
        <a:spcBef>
          <a:spcPct val="0"/>
        </a:spcBef>
        <a:spcAft>
          <a:spcPct val="0"/>
        </a:spcAft>
        <a:defRPr sz="4000">
          <a:solidFill>
            <a:srgbClr val="E8F0F9"/>
          </a:solidFill>
          <a:latin typeface="Times New Roman" pitchFamily="18" charset="0"/>
          <a:cs typeface="Times New Roman" pitchFamily="18" charset="0"/>
        </a:defRPr>
      </a:lvl4pPr>
      <a:lvl5pPr algn="ctr" rtl="0" eaLnBrk="1" fontAlgn="base" hangingPunct="1">
        <a:spcBef>
          <a:spcPct val="0"/>
        </a:spcBef>
        <a:spcAft>
          <a:spcPct val="0"/>
        </a:spcAft>
        <a:defRPr sz="4000">
          <a:solidFill>
            <a:srgbClr val="E8F0F9"/>
          </a:solidFill>
          <a:latin typeface="Times New Roman" pitchFamily="18" charset="0"/>
          <a:cs typeface="Times New Roman" pitchFamily="18" charset="0"/>
        </a:defRPr>
      </a:lvl5pPr>
      <a:lvl6pPr marL="457200" algn="ctr" rtl="0" eaLnBrk="1" fontAlgn="base" hangingPunct="1">
        <a:spcBef>
          <a:spcPct val="0"/>
        </a:spcBef>
        <a:spcAft>
          <a:spcPct val="0"/>
        </a:spcAft>
        <a:defRPr sz="4000">
          <a:solidFill>
            <a:srgbClr val="E8F0F9"/>
          </a:solidFill>
          <a:latin typeface="Times New Roman" pitchFamily="18" charset="0"/>
          <a:cs typeface="Times New Roman" pitchFamily="18" charset="0"/>
        </a:defRPr>
      </a:lvl6pPr>
      <a:lvl7pPr marL="914400" algn="ctr" rtl="0" eaLnBrk="1" fontAlgn="base" hangingPunct="1">
        <a:spcBef>
          <a:spcPct val="0"/>
        </a:spcBef>
        <a:spcAft>
          <a:spcPct val="0"/>
        </a:spcAft>
        <a:defRPr sz="4000">
          <a:solidFill>
            <a:srgbClr val="E8F0F9"/>
          </a:solidFill>
          <a:latin typeface="Times New Roman" pitchFamily="18" charset="0"/>
          <a:cs typeface="Times New Roman" pitchFamily="18" charset="0"/>
        </a:defRPr>
      </a:lvl7pPr>
      <a:lvl8pPr marL="1371600" algn="ctr" rtl="0" eaLnBrk="1" fontAlgn="base" hangingPunct="1">
        <a:spcBef>
          <a:spcPct val="0"/>
        </a:spcBef>
        <a:spcAft>
          <a:spcPct val="0"/>
        </a:spcAft>
        <a:defRPr sz="4000">
          <a:solidFill>
            <a:srgbClr val="E8F0F9"/>
          </a:solidFill>
          <a:latin typeface="Times New Roman" pitchFamily="18" charset="0"/>
          <a:cs typeface="Times New Roman" pitchFamily="18" charset="0"/>
        </a:defRPr>
      </a:lvl8pPr>
      <a:lvl9pPr marL="1828800" algn="ctr" rtl="0" eaLnBrk="1" fontAlgn="base" hangingPunct="1">
        <a:spcBef>
          <a:spcPct val="0"/>
        </a:spcBef>
        <a:spcAft>
          <a:spcPct val="0"/>
        </a:spcAft>
        <a:defRPr sz="4000">
          <a:solidFill>
            <a:srgbClr val="E8F0F9"/>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FFFF00"/>
          </a:solidFill>
          <a:latin typeface="Times New Roman" panose="02020603050405020304" pitchFamily="18"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Times New Roman" panose="02020603050405020304" pitchFamily="18"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Times New Roman" panose="02020603050405020304"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Times New Roman" panose="02020603050405020304" pitchFamily="18"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2870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Comm\DESIGN\CLINCAL CONGRESS\2016\PowerPoint\Education\Layout\CC2016_PPT_Template_for_Education_v0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54465" cy="6867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099" y="609600"/>
            <a:ext cx="9078265" cy="2057400"/>
          </a:xfrm>
        </p:spPr>
        <p:txBody>
          <a:bodyPr/>
          <a:lstStyle/>
          <a:p>
            <a:pPr algn="ctr"/>
            <a:r>
              <a:rPr lang="en-US" sz="3200" dirty="0" err="1"/>
              <a:t>Mythbusters</a:t>
            </a:r>
            <a:r>
              <a:rPr lang="en-US" sz="3200" dirty="0"/>
              <a:t/>
            </a:r>
            <a:br>
              <a:rPr lang="en-US" sz="3200" dirty="0"/>
            </a:br>
            <a:r>
              <a:rPr lang="en-US" sz="3200" dirty="0"/>
              <a:t>Demystifying the 3</a:t>
            </a:r>
            <a:r>
              <a:rPr lang="en-US" sz="3200" baseline="30000" dirty="0"/>
              <a:t>rd</a:t>
            </a:r>
            <a:r>
              <a:rPr lang="en-US" sz="3200" dirty="0"/>
              <a:t> year Student</a:t>
            </a:r>
            <a:endParaRPr lang="en-US" sz="3200" dirty="0">
              <a:latin typeface="Calibri" panose="020F0502020204030204" pitchFamily="34" charset="0"/>
            </a:endParaRPr>
          </a:p>
        </p:txBody>
      </p:sp>
      <p:sp>
        <p:nvSpPr>
          <p:cNvPr id="3" name="Rectangle 2"/>
          <p:cNvSpPr/>
          <p:nvPr/>
        </p:nvSpPr>
        <p:spPr>
          <a:xfrm>
            <a:off x="381000" y="2209800"/>
            <a:ext cx="4572000" cy="584775"/>
          </a:xfrm>
          <a:prstGeom prst="rect">
            <a:avLst/>
          </a:prstGeom>
        </p:spPr>
        <p:txBody>
          <a:bodyPr>
            <a:spAutoFit/>
          </a:bodyPr>
          <a:lstStyle/>
          <a:p>
            <a:r>
              <a:rPr lang="en-US" sz="3200" b="1" dirty="0">
                <a:solidFill>
                  <a:schemeClr val="bg1"/>
                </a:solidFill>
              </a:rPr>
              <a:t>Sam Linton</a:t>
            </a:r>
          </a:p>
        </p:txBody>
      </p:sp>
      <p:sp>
        <p:nvSpPr>
          <p:cNvPr id="4" name="Rectangle 3"/>
          <p:cNvSpPr/>
          <p:nvPr/>
        </p:nvSpPr>
        <p:spPr>
          <a:xfrm>
            <a:off x="5715000" y="2209800"/>
            <a:ext cx="3361369" cy="584775"/>
          </a:xfrm>
          <a:prstGeom prst="rect">
            <a:avLst/>
          </a:prstGeom>
        </p:spPr>
        <p:txBody>
          <a:bodyPr wrap="none">
            <a:spAutoFit/>
          </a:bodyPr>
          <a:lstStyle/>
          <a:p>
            <a:r>
              <a:rPr lang="en-US" sz="3200" b="1" dirty="0">
                <a:solidFill>
                  <a:schemeClr val="bg1"/>
                </a:solidFill>
              </a:rPr>
              <a:t> Lindsay Williams</a:t>
            </a:r>
          </a:p>
        </p:txBody>
      </p:sp>
      <p:sp>
        <p:nvSpPr>
          <p:cNvPr id="5" name="Rectangle 4"/>
          <p:cNvSpPr/>
          <p:nvPr/>
        </p:nvSpPr>
        <p:spPr>
          <a:xfrm>
            <a:off x="1219200" y="2829580"/>
            <a:ext cx="6873998" cy="523220"/>
          </a:xfrm>
          <a:prstGeom prst="rect">
            <a:avLst/>
          </a:prstGeom>
        </p:spPr>
        <p:txBody>
          <a:bodyPr wrap="none">
            <a:spAutoFit/>
          </a:bodyPr>
          <a:lstStyle/>
          <a:p>
            <a:r>
              <a:rPr lang="en-US" sz="2800" b="1" dirty="0">
                <a:solidFill>
                  <a:schemeClr val="bg1"/>
                </a:solidFill>
              </a:rPr>
              <a:t>University of Kentucky College of Medicine</a:t>
            </a:r>
          </a:p>
        </p:txBody>
      </p:sp>
    </p:spTree>
    <p:extLst>
      <p:ext uri="{BB962C8B-B14F-4D97-AF65-F5344CB8AC3E}">
        <p14:creationId xmlns:p14="http://schemas.microsoft.com/office/powerpoint/2010/main" val="276519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a:xfrm>
            <a:off x="0" y="1295400"/>
            <a:ext cx="8829675" cy="4572000"/>
          </a:xfrm>
        </p:spPr>
        <p:txBody>
          <a:bodyPr/>
          <a:lstStyle/>
          <a:p>
            <a:r>
              <a:rPr lang="en-US" sz="4000" i="1" dirty="0"/>
              <a:t>What was your best experience on  your surgery clerkship? How did your team contribute to that experience? </a:t>
            </a:r>
          </a:p>
          <a:p>
            <a:endParaRPr lang="en-US" dirty="0"/>
          </a:p>
        </p:txBody>
      </p:sp>
    </p:spTree>
    <p:extLst>
      <p:ext uri="{BB962C8B-B14F-4D97-AF65-F5344CB8AC3E}">
        <p14:creationId xmlns:p14="http://schemas.microsoft.com/office/powerpoint/2010/main" val="93777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t>Responsive to investment</a:t>
            </a:r>
          </a:p>
        </p:txBody>
      </p:sp>
      <p:sp>
        <p:nvSpPr>
          <p:cNvPr id="3" name="Content Placeholder 2"/>
          <p:cNvSpPr>
            <a:spLocks noGrp="1"/>
          </p:cNvSpPr>
          <p:nvPr>
            <p:ph idx="1"/>
          </p:nvPr>
        </p:nvSpPr>
        <p:spPr>
          <a:xfrm>
            <a:off x="0" y="1295400"/>
            <a:ext cx="9144000" cy="5943600"/>
          </a:xfrm>
        </p:spPr>
        <p:txBody>
          <a:bodyPr>
            <a:noAutofit/>
          </a:bodyPr>
          <a:lstStyle/>
          <a:p>
            <a:r>
              <a:rPr lang="en-US" sz="2000" i="1" dirty="0"/>
              <a:t>What was your best experience on  your surgery clerkship? How did your team contribute to that experience? </a:t>
            </a:r>
          </a:p>
          <a:p>
            <a:endParaRPr lang="en-US" dirty="0">
              <a:solidFill>
                <a:srgbClr val="FFFFFF"/>
              </a:solidFill>
            </a:endParaRPr>
          </a:p>
          <a:p>
            <a:r>
              <a:rPr lang="en-US" sz="2400" dirty="0">
                <a:solidFill>
                  <a:schemeClr val="bg1"/>
                </a:solidFill>
              </a:rPr>
              <a:t>"There were several major surgeries that I really enjoyed seeing and learning from. </a:t>
            </a:r>
            <a:r>
              <a:rPr lang="en-US" sz="2400" dirty="0"/>
              <a:t>Residents and attending did a good job explaining what was being done and keeping me engaged</a:t>
            </a:r>
            <a:r>
              <a:rPr lang="en-US" sz="2400" dirty="0">
                <a:solidFill>
                  <a:schemeClr val="bg1"/>
                </a:solidFill>
              </a:rPr>
              <a:t>. </a:t>
            </a:r>
            <a:r>
              <a:rPr lang="en-US" sz="2400" dirty="0" err="1">
                <a:solidFill>
                  <a:schemeClr val="bg1"/>
                </a:solidFill>
              </a:rPr>
              <a:t>ie</a:t>
            </a:r>
            <a:r>
              <a:rPr lang="en-US" sz="2400" dirty="0">
                <a:solidFill>
                  <a:schemeClr val="bg1"/>
                </a:solidFill>
              </a:rPr>
              <a:t>, the opportunity to guide the camera during a laparoscopic case made me feel that </a:t>
            </a:r>
            <a:r>
              <a:rPr lang="en-US" sz="2400" dirty="0"/>
              <a:t>I was making an important contribution</a:t>
            </a:r>
            <a:r>
              <a:rPr lang="en-US" sz="2400" dirty="0">
                <a:solidFill>
                  <a:schemeClr val="bg1"/>
                </a:solidFill>
              </a:rPr>
              <a:t> to the surgery, but also kept me invested in what was going on. It provided me valuable experience orienting myself to relevant anatomy and learning how to drive the camera.” </a:t>
            </a:r>
          </a:p>
          <a:p>
            <a:endParaRPr lang="en-US" dirty="0"/>
          </a:p>
          <a:p>
            <a:endParaRPr lang="en-US" dirty="0"/>
          </a:p>
          <a:p>
            <a:endParaRPr lang="en-US" dirty="0"/>
          </a:p>
        </p:txBody>
      </p:sp>
    </p:spTree>
    <p:extLst>
      <p:ext uri="{BB962C8B-B14F-4D97-AF65-F5344CB8AC3E}">
        <p14:creationId xmlns:p14="http://schemas.microsoft.com/office/powerpoint/2010/main" val="3144514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solidFill>
                  <a:schemeClr val="bg1"/>
                </a:solidFill>
              </a:rPr>
              <a:t>Responsive to instruction</a:t>
            </a:r>
          </a:p>
        </p:txBody>
      </p:sp>
      <p:sp>
        <p:nvSpPr>
          <p:cNvPr id="3" name="Content Placeholder 2"/>
          <p:cNvSpPr>
            <a:spLocks noGrp="1"/>
          </p:cNvSpPr>
          <p:nvPr>
            <p:ph idx="1"/>
          </p:nvPr>
        </p:nvSpPr>
        <p:spPr>
          <a:xfrm>
            <a:off x="0" y="1295400"/>
            <a:ext cx="9144000" cy="5943600"/>
          </a:xfrm>
        </p:spPr>
        <p:txBody>
          <a:bodyPr>
            <a:noAutofit/>
          </a:bodyPr>
          <a:lstStyle/>
          <a:p>
            <a:r>
              <a:rPr lang="en-US" sz="2000" i="1" dirty="0"/>
              <a:t>What was your best experience on  your surgery clerkship? How did your team contribute to that experience? </a:t>
            </a:r>
          </a:p>
          <a:p>
            <a:endParaRPr lang="en-US" dirty="0">
              <a:solidFill>
                <a:srgbClr val="FFFFFF"/>
              </a:solidFill>
            </a:endParaRPr>
          </a:p>
          <a:p>
            <a:endParaRPr lang="en-US" dirty="0">
              <a:solidFill>
                <a:srgbClr val="FFFFFF"/>
              </a:solidFill>
            </a:endParaRPr>
          </a:p>
          <a:p>
            <a:r>
              <a:rPr lang="en-US" sz="2400" dirty="0">
                <a:solidFill>
                  <a:srgbClr val="FFFFFF"/>
                </a:solidFill>
              </a:rPr>
              <a:t>“</a:t>
            </a:r>
            <a:r>
              <a:rPr lang="en-US" sz="2400" dirty="0"/>
              <a:t>We live for our feedback</a:t>
            </a:r>
            <a:r>
              <a:rPr lang="en-US" sz="2400" dirty="0">
                <a:solidFill>
                  <a:srgbClr val="FFFFFF"/>
                </a:solidFill>
              </a:rPr>
              <a:t>. We want to know what we are doing well and what we need to work on. But being ignored will serve no purpose” </a:t>
            </a:r>
          </a:p>
          <a:p>
            <a:endParaRPr lang="en-US" dirty="0"/>
          </a:p>
          <a:p>
            <a:endParaRPr lang="en-US" dirty="0"/>
          </a:p>
          <a:p>
            <a:endParaRPr lang="en-US" dirty="0"/>
          </a:p>
        </p:txBody>
      </p:sp>
    </p:spTree>
    <p:extLst>
      <p:ext uri="{BB962C8B-B14F-4D97-AF65-F5344CB8AC3E}">
        <p14:creationId xmlns:p14="http://schemas.microsoft.com/office/powerpoint/2010/main" val="115259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Responsive to engagement</a:t>
            </a:r>
          </a:p>
        </p:txBody>
      </p:sp>
      <p:sp>
        <p:nvSpPr>
          <p:cNvPr id="3" name="Content Placeholder 2"/>
          <p:cNvSpPr>
            <a:spLocks noGrp="1"/>
          </p:cNvSpPr>
          <p:nvPr>
            <p:ph sz="half" idx="1"/>
          </p:nvPr>
        </p:nvSpPr>
        <p:spPr>
          <a:xfrm>
            <a:off x="152400" y="1219200"/>
            <a:ext cx="8915400" cy="5105400"/>
          </a:xfrm>
        </p:spPr>
        <p:txBody>
          <a:bodyPr/>
          <a:lstStyle/>
          <a:p>
            <a:r>
              <a:rPr lang="en-US" sz="2000" i="1" dirty="0"/>
              <a:t>What was your best experience on  your surgery clerkship? How did your team contribute to that experience? </a:t>
            </a:r>
          </a:p>
          <a:p>
            <a:endParaRPr lang="en-US" sz="2000" i="1" dirty="0"/>
          </a:p>
          <a:p>
            <a:r>
              <a:rPr lang="en-US" sz="2400" dirty="0">
                <a:solidFill>
                  <a:schemeClr val="bg1"/>
                </a:solidFill>
              </a:rPr>
              <a:t>“The residents were </a:t>
            </a:r>
            <a:r>
              <a:rPr lang="en-US" sz="2400" dirty="0"/>
              <a:t>eager to teach me and to involve me </a:t>
            </a:r>
            <a:r>
              <a:rPr lang="en-US" sz="2400" dirty="0">
                <a:solidFill>
                  <a:schemeClr val="bg1"/>
                </a:solidFill>
              </a:rPr>
              <a:t>in whatever was going on. </a:t>
            </a:r>
            <a:r>
              <a:rPr lang="en-US" sz="2400" dirty="0"/>
              <a:t>I felt like a real member of the team</a:t>
            </a:r>
            <a:r>
              <a:rPr lang="en-US" sz="2400" dirty="0">
                <a:solidFill>
                  <a:schemeClr val="bg1"/>
                </a:solidFill>
              </a:rPr>
              <a:t>. I knew what was expected from me from the get-go, and that made me more motivated and more confident. The </a:t>
            </a:r>
            <a:r>
              <a:rPr lang="en-US" sz="2400" dirty="0" err="1">
                <a:solidFill>
                  <a:schemeClr val="bg1"/>
                </a:solidFill>
              </a:rPr>
              <a:t>attendings</a:t>
            </a:r>
            <a:r>
              <a:rPr lang="en-US" sz="2400" dirty="0">
                <a:solidFill>
                  <a:schemeClr val="bg1"/>
                </a:solidFill>
              </a:rPr>
              <a:t> were great at teaching as well. I knew to be prepared for the OR, to know about the procedure and about the patient, and </a:t>
            </a:r>
            <a:r>
              <a:rPr lang="en-US" sz="2400" dirty="0"/>
              <a:t>the residents were great about helping me out with what to expect</a:t>
            </a:r>
            <a:r>
              <a:rPr lang="en-US" sz="2400" dirty="0">
                <a:solidFill>
                  <a:schemeClr val="bg1"/>
                </a:solidFill>
              </a:rPr>
              <a:t>.”</a:t>
            </a:r>
          </a:p>
          <a:p>
            <a:r>
              <a:rPr lang="en-US" sz="2400" dirty="0">
                <a:solidFill>
                  <a:schemeClr val="bg1"/>
                </a:solidFill>
              </a:rPr>
              <a:t>“I enjoyed being around smart, motivated people </a:t>
            </a:r>
            <a:r>
              <a:rPr lang="en-US" sz="2400" dirty="0"/>
              <a:t>that enjoyed what they were doing</a:t>
            </a:r>
            <a:r>
              <a:rPr lang="en-US" sz="2400" dirty="0">
                <a:solidFill>
                  <a:schemeClr val="bg1"/>
                </a:solidFill>
              </a:rPr>
              <a:t>, and were </a:t>
            </a:r>
            <a:r>
              <a:rPr lang="en-US" sz="2400" dirty="0"/>
              <a:t>willing to teach</a:t>
            </a:r>
            <a:r>
              <a:rPr lang="en-US" sz="2400" dirty="0">
                <a:solidFill>
                  <a:schemeClr val="bg1"/>
                </a:solidFill>
              </a:rPr>
              <a:t>.” </a:t>
            </a:r>
          </a:p>
          <a:p>
            <a:endParaRPr lang="en-US" sz="2400" dirty="0">
              <a:solidFill>
                <a:schemeClr val="bg1"/>
              </a:solidFill>
            </a:endParaRPr>
          </a:p>
        </p:txBody>
      </p:sp>
    </p:spTree>
    <p:extLst>
      <p:ext uri="{BB962C8B-B14F-4D97-AF65-F5344CB8AC3E}">
        <p14:creationId xmlns:p14="http://schemas.microsoft.com/office/powerpoint/2010/main" val="151190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791200" cy="1143000"/>
          </a:xfrm>
        </p:spPr>
        <p:txBody>
          <a:bodyPr/>
          <a:lstStyle/>
          <a:p>
            <a:r>
              <a:rPr lang="en-US" dirty="0"/>
              <a:t>The Consensus: Question 1</a:t>
            </a:r>
          </a:p>
        </p:txBody>
      </p:sp>
      <p:sp>
        <p:nvSpPr>
          <p:cNvPr id="3" name="Content Placeholder 2"/>
          <p:cNvSpPr>
            <a:spLocks noGrp="1"/>
          </p:cNvSpPr>
          <p:nvPr>
            <p:ph sz="half" idx="1"/>
          </p:nvPr>
        </p:nvSpPr>
        <p:spPr>
          <a:xfrm>
            <a:off x="304800" y="1524000"/>
            <a:ext cx="8229600" cy="2362200"/>
          </a:xfrm>
        </p:spPr>
        <p:txBody>
          <a:bodyPr>
            <a:noAutofit/>
          </a:bodyPr>
          <a:lstStyle/>
          <a:p>
            <a:pPr lvl="1"/>
            <a:r>
              <a:rPr lang="en-US" dirty="0"/>
              <a:t>Feeling included, like part of the team</a:t>
            </a:r>
          </a:p>
          <a:p>
            <a:pPr lvl="1"/>
            <a:r>
              <a:rPr lang="en-US" dirty="0"/>
              <a:t>Continuity with a resident that spent time teaching and getting the student involved</a:t>
            </a:r>
          </a:p>
          <a:p>
            <a:pPr lvl="1"/>
            <a:r>
              <a:rPr lang="en-US" dirty="0"/>
              <a:t>Having tasks delegated to them </a:t>
            </a:r>
          </a:p>
          <a:p>
            <a:pPr lvl="1"/>
            <a:r>
              <a:rPr lang="en-US" dirty="0"/>
              <a:t>Cool surgeries and procedures </a:t>
            </a:r>
          </a:p>
          <a:p>
            <a:endParaRPr lang="en-US" sz="2000" b="1" dirty="0"/>
          </a:p>
          <a:p>
            <a:endParaRPr lang="en-US" dirty="0"/>
          </a:p>
        </p:txBody>
      </p:sp>
      <p:sp>
        <p:nvSpPr>
          <p:cNvPr id="4" name="Content Placeholder 3"/>
          <p:cNvSpPr>
            <a:spLocks noGrp="1"/>
          </p:cNvSpPr>
          <p:nvPr>
            <p:ph sz="half" idx="2"/>
          </p:nvPr>
        </p:nvSpPr>
        <p:spPr>
          <a:xfrm>
            <a:off x="4648200" y="1143000"/>
            <a:ext cx="4495800" cy="5059363"/>
          </a:xfrm>
        </p:spPr>
        <p:txBody>
          <a:bodyPr>
            <a:normAutofit/>
          </a:bodyPr>
          <a:lstStyle/>
          <a:p>
            <a:endParaRPr lang="en-US" sz="2000" dirty="0"/>
          </a:p>
          <a:p>
            <a:pPr lvl="1"/>
            <a:endParaRPr lang="en-US" sz="1600" dirty="0"/>
          </a:p>
        </p:txBody>
      </p:sp>
    </p:spTree>
    <p:extLst>
      <p:ext uri="{BB962C8B-B14F-4D97-AF65-F5344CB8AC3E}">
        <p14:creationId xmlns:p14="http://schemas.microsoft.com/office/powerpoint/2010/main" val="3976292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sz="half" idx="1"/>
          </p:nvPr>
        </p:nvSpPr>
        <p:spPr>
          <a:xfrm>
            <a:off x="0" y="1219200"/>
            <a:ext cx="9296400" cy="4906963"/>
          </a:xfrm>
        </p:spPr>
        <p:txBody>
          <a:bodyPr/>
          <a:lstStyle/>
          <a:p>
            <a:r>
              <a:rPr lang="en-US" sz="4000" i="1" dirty="0"/>
              <a:t>What was your worst experience on your surgery clerkship? How did your team contribute to that experience? </a:t>
            </a:r>
          </a:p>
          <a:p>
            <a:endParaRPr lang="en-US" dirty="0"/>
          </a:p>
        </p:txBody>
      </p:sp>
    </p:spTree>
    <p:extLst>
      <p:ext uri="{BB962C8B-B14F-4D97-AF65-F5344CB8AC3E}">
        <p14:creationId xmlns:p14="http://schemas.microsoft.com/office/powerpoint/2010/main" val="117847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 excluded</a:t>
            </a:r>
          </a:p>
        </p:txBody>
      </p:sp>
      <p:sp>
        <p:nvSpPr>
          <p:cNvPr id="3" name="Content Placeholder 2"/>
          <p:cNvSpPr>
            <a:spLocks noGrp="1"/>
          </p:cNvSpPr>
          <p:nvPr>
            <p:ph sz="half" idx="1"/>
          </p:nvPr>
        </p:nvSpPr>
        <p:spPr>
          <a:xfrm>
            <a:off x="0" y="1219200"/>
            <a:ext cx="9296400" cy="4906963"/>
          </a:xfrm>
        </p:spPr>
        <p:txBody>
          <a:bodyPr/>
          <a:lstStyle/>
          <a:p>
            <a:r>
              <a:rPr lang="en-US" sz="2000" i="1" dirty="0"/>
              <a:t>What was your worst experience on your surgery clerkship? How did your team contribute to that experience? </a:t>
            </a:r>
          </a:p>
          <a:p>
            <a:endParaRPr lang="en-US" sz="2000" i="1" dirty="0"/>
          </a:p>
          <a:p>
            <a:r>
              <a:rPr lang="en-US" sz="2400" dirty="0">
                <a:solidFill>
                  <a:schemeClr val="bg1"/>
                </a:solidFill>
              </a:rPr>
              <a:t>“Not being involved in procedures even in limited capacities, </a:t>
            </a:r>
            <a:r>
              <a:rPr lang="en-US" sz="2400" dirty="0"/>
              <a:t>I wish I could have been able to do more</a:t>
            </a:r>
            <a:r>
              <a:rPr lang="en-US" sz="2400" dirty="0">
                <a:solidFill>
                  <a:schemeClr val="bg1"/>
                </a:solidFill>
              </a:rPr>
              <a:t>.”</a:t>
            </a:r>
          </a:p>
          <a:p>
            <a:r>
              <a:rPr lang="en-US" sz="2400" dirty="0">
                <a:solidFill>
                  <a:schemeClr val="bg1"/>
                </a:solidFill>
              </a:rPr>
              <a:t>“Feeling so obsolete. We already feel like we are mostly in the way. So </a:t>
            </a:r>
            <a:r>
              <a:rPr lang="en-US" sz="2400" dirty="0"/>
              <a:t>it is a treat when we feel like we are actually able to do a task that contributes to the team </a:t>
            </a:r>
            <a:r>
              <a:rPr lang="en-US" sz="2400" dirty="0">
                <a:solidFill>
                  <a:schemeClr val="bg1"/>
                </a:solidFill>
              </a:rPr>
              <a:t>and not actually creating more work for someone” </a:t>
            </a:r>
          </a:p>
          <a:p>
            <a:endParaRPr lang="en-US" dirty="0"/>
          </a:p>
        </p:txBody>
      </p:sp>
    </p:spTree>
    <p:extLst>
      <p:ext uri="{BB962C8B-B14F-4D97-AF65-F5344CB8AC3E}">
        <p14:creationId xmlns:p14="http://schemas.microsoft.com/office/powerpoint/2010/main" val="2260604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instruction, lack of feedback</a:t>
            </a:r>
          </a:p>
        </p:txBody>
      </p:sp>
      <p:sp>
        <p:nvSpPr>
          <p:cNvPr id="3" name="Content Placeholder 2"/>
          <p:cNvSpPr>
            <a:spLocks noGrp="1"/>
          </p:cNvSpPr>
          <p:nvPr>
            <p:ph sz="half" idx="1"/>
          </p:nvPr>
        </p:nvSpPr>
        <p:spPr>
          <a:xfrm>
            <a:off x="0" y="1219200"/>
            <a:ext cx="8991600" cy="4906963"/>
          </a:xfrm>
        </p:spPr>
        <p:txBody>
          <a:bodyPr/>
          <a:lstStyle/>
          <a:p>
            <a:r>
              <a:rPr lang="en-US" sz="2000" i="1" dirty="0"/>
              <a:t>What was your worst experience on your surgery clerkship? How did your team contribute to that experience? </a:t>
            </a:r>
          </a:p>
          <a:p>
            <a:endParaRPr lang="en-US" sz="2000" i="1" dirty="0"/>
          </a:p>
          <a:p>
            <a:r>
              <a:rPr lang="en-US" sz="2400" dirty="0">
                <a:solidFill>
                  <a:schemeClr val="bg1"/>
                </a:solidFill>
              </a:rPr>
              <a:t>“When my attending got frustrated during a surgery and yelled at me for no reason. He expected me to be helping but </a:t>
            </a:r>
            <a:r>
              <a:rPr lang="en-US" sz="2400" dirty="0"/>
              <a:t>I had no idea how to help</a:t>
            </a:r>
            <a:r>
              <a:rPr lang="en-US" sz="2400" dirty="0">
                <a:solidFill>
                  <a:schemeClr val="bg1"/>
                </a:solidFill>
              </a:rPr>
              <a:t>. I wish he had asked me </a:t>
            </a:r>
            <a:r>
              <a:rPr lang="en-US" sz="2400" dirty="0"/>
              <a:t>specific things </a:t>
            </a:r>
            <a:r>
              <a:rPr lang="en-US" sz="2400" dirty="0">
                <a:solidFill>
                  <a:schemeClr val="bg1"/>
                </a:solidFill>
              </a:rPr>
              <a:t>to do which of course I would have done, instead of just yelling.” </a:t>
            </a:r>
          </a:p>
          <a:p>
            <a:endParaRPr lang="en-US" sz="2400" dirty="0">
              <a:solidFill>
                <a:schemeClr val="bg1"/>
              </a:solidFill>
            </a:endParaRPr>
          </a:p>
          <a:p>
            <a:r>
              <a:rPr lang="en-US" sz="2400" dirty="0">
                <a:solidFill>
                  <a:schemeClr val="bg1"/>
                </a:solidFill>
              </a:rPr>
              <a:t>“Attempting to learn new skills in the OR with those that physically show </a:t>
            </a:r>
            <a:r>
              <a:rPr lang="en-US" sz="2400" dirty="0"/>
              <a:t>impatience</a:t>
            </a:r>
            <a:r>
              <a:rPr lang="en-US" sz="2400" dirty="0">
                <a:solidFill>
                  <a:schemeClr val="bg1"/>
                </a:solidFill>
              </a:rPr>
              <a:t> and attempt to make </a:t>
            </a:r>
            <a:r>
              <a:rPr lang="en-US" sz="2400" dirty="0"/>
              <a:t>passive aggressive/derogatory comments</a:t>
            </a:r>
            <a:r>
              <a:rPr lang="en-US" sz="2400" dirty="0">
                <a:solidFill>
                  <a:schemeClr val="bg1"/>
                </a:solidFill>
              </a:rPr>
              <a:t>. Unfortunately, this type of environment is really discouraging toward pursuing a career in surgery.” </a:t>
            </a:r>
          </a:p>
          <a:p>
            <a:endParaRPr lang="en-US" sz="2400" i="1" dirty="0"/>
          </a:p>
          <a:p>
            <a:endParaRPr lang="en-US" sz="2400" i="1" dirty="0"/>
          </a:p>
          <a:p>
            <a:endParaRPr lang="en-US" dirty="0"/>
          </a:p>
        </p:txBody>
      </p:sp>
    </p:spTree>
    <p:extLst>
      <p:ext uri="{BB962C8B-B14F-4D97-AF65-F5344CB8AC3E}">
        <p14:creationId xmlns:p14="http://schemas.microsoft.com/office/powerpoint/2010/main" val="2826114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152400"/>
            <a:ext cx="3841750" cy="838200"/>
          </a:xfrm>
        </p:spPr>
        <p:txBody>
          <a:bodyPr/>
          <a:lstStyle/>
          <a:p>
            <a:r>
              <a:rPr lang="en-US" dirty="0"/>
              <a:t>The Consensus </a:t>
            </a:r>
          </a:p>
        </p:txBody>
      </p:sp>
      <p:sp>
        <p:nvSpPr>
          <p:cNvPr id="3" name="Content Placeholder 2"/>
          <p:cNvSpPr>
            <a:spLocks noGrp="1"/>
          </p:cNvSpPr>
          <p:nvPr>
            <p:ph sz="half" idx="1"/>
          </p:nvPr>
        </p:nvSpPr>
        <p:spPr>
          <a:xfrm>
            <a:off x="457200" y="1600200"/>
            <a:ext cx="8274050" cy="4525963"/>
          </a:xfrm>
        </p:spPr>
        <p:txBody>
          <a:bodyPr/>
          <a:lstStyle/>
          <a:p>
            <a:r>
              <a:rPr lang="en-US" dirty="0"/>
              <a:t>What was your worst experience on your surgery clerkship? How did your team contribute to that experience? </a:t>
            </a:r>
          </a:p>
          <a:p>
            <a:pPr lvl="1"/>
            <a:r>
              <a:rPr lang="en-US" dirty="0"/>
              <a:t>Being talked down to or ignored </a:t>
            </a:r>
          </a:p>
          <a:p>
            <a:pPr lvl="1"/>
            <a:r>
              <a:rPr lang="en-US" dirty="0"/>
              <a:t>Abusive environment </a:t>
            </a:r>
          </a:p>
          <a:p>
            <a:pPr lvl="1"/>
            <a:r>
              <a:rPr lang="en-US" dirty="0"/>
              <a:t>Being entrusted with only menial tasks</a:t>
            </a:r>
          </a:p>
          <a:p>
            <a:pPr lvl="1"/>
            <a:r>
              <a:rPr lang="en-US" dirty="0"/>
              <a:t>Feeling that their time was wasted</a:t>
            </a:r>
          </a:p>
          <a:p>
            <a:endParaRPr lang="en-US" dirty="0"/>
          </a:p>
        </p:txBody>
      </p:sp>
    </p:spTree>
    <p:extLst>
      <p:ext uri="{BB962C8B-B14F-4D97-AF65-F5344CB8AC3E}">
        <p14:creationId xmlns:p14="http://schemas.microsoft.com/office/powerpoint/2010/main" val="401361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sz="half" idx="1"/>
          </p:nvPr>
        </p:nvSpPr>
        <p:spPr>
          <a:xfrm>
            <a:off x="0" y="1219200"/>
            <a:ext cx="9296400" cy="4906963"/>
          </a:xfrm>
        </p:spPr>
        <p:txBody>
          <a:bodyPr/>
          <a:lstStyle/>
          <a:p>
            <a:r>
              <a:rPr lang="en-US" sz="4000" i="1" dirty="0"/>
              <a:t>What characteristics did your favorite resident/attending possess? </a:t>
            </a:r>
          </a:p>
          <a:p>
            <a:endParaRPr lang="en-US" dirty="0"/>
          </a:p>
        </p:txBody>
      </p:sp>
    </p:spTree>
    <p:extLst>
      <p:ext uri="{BB962C8B-B14F-4D97-AF65-F5344CB8AC3E}">
        <p14:creationId xmlns:p14="http://schemas.microsoft.com/office/powerpoint/2010/main" val="2740620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mbria" panose="02040503050406030204" pitchFamily="18" charset="0"/>
              </a:rPr>
              <a:t>We do not have any relevant financial relationships with any commercial interest that pertains to the content of our presentations.  </a:t>
            </a:r>
          </a:p>
        </p:txBody>
      </p:sp>
      <p:sp>
        <p:nvSpPr>
          <p:cNvPr id="3" name="Title 2"/>
          <p:cNvSpPr>
            <a:spLocks noGrp="1"/>
          </p:cNvSpPr>
          <p:nvPr>
            <p:ph type="title"/>
          </p:nvPr>
        </p:nvSpPr>
        <p:spPr/>
        <p:txBody>
          <a:bodyPr/>
          <a:lstStyle/>
          <a:p>
            <a:r>
              <a:rPr lang="en-US" dirty="0"/>
              <a:t>Disclosure </a:t>
            </a:r>
          </a:p>
        </p:txBody>
      </p:sp>
    </p:spTree>
    <p:extLst>
      <p:ext uri="{BB962C8B-B14F-4D97-AF65-F5344CB8AC3E}">
        <p14:creationId xmlns:p14="http://schemas.microsoft.com/office/powerpoint/2010/main" val="192429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Took ‘ownership’ of students</a:t>
            </a:r>
          </a:p>
        </p:txBody>
      </p:sp>
      <p:sp>
        <p:nvSpPr>
          <p:cNvPr id="3" name="Content Placeholder 2"/>
          <p:cNvSpPr>
            <a:spLocks noGrp="1"/>
          </p:cNvSpPr>
          <p:nvPr>
            <p:ph sz="half" idx="1"/>
          </p:nvPr>
        </p:nvSpPr>
        <p:spPr>
          <a:xfrm>
            <a:off x="0" y="1219200"/>
            <a:ext cx="8991600" cy="4906963"/>
          </a:xfrm>
        </p:spPr>
        <p:txBody>
          <a:bodyPr/>
          <a:lstStyle/>
          <a:p>
            <a:r>
              <a:rPr lang="en-US" sz="2400" i="1" dirty="0"/>
              <a:t>What characteristics did your favorite resident/attending possess?</a:t>
            </a:r>
          </a:p>
          <a:p>
            <a:endParaRPr lang="en-US" sz="2400" dirty="0">
              <a:solidFill>
                <a:schemeClr val="bg1"/>
              </a:solidFill>
            </a:endParaRPr>
          </a:p>
          <a:p>
            <a:r>
              <a:rPr lang="en-US" sz="2400" dirty="0">
                <a:solidFill>
                  <a:schemeClr val="bg1"/>
                </a:solidFill>
              </a:rPr>
              <a:t>“</a:t>
            </a:r>
            <a:r>
              <a:rPr lang="en-US" sz="2400" dirty="0"/>
              <a:t>Kindness</a:t>
            </a:r>
            <a:r>
              <a:rPr lang="en-US" sz="2400" dirty="0">
                <a:solidFill>
                  <a:schemeClr val="bg1"/>
                </a:solidFill>
              </a:rPr>
              <a:t>, frequent helpful </a:t>
            </a:r>
            <a:r>
              <a:rPr lang="en-US" sz="2400" dirty="0"/>
              <a:t>feedback</a:t>
            </a:r>
            <a:r>
              <a:rPr lang="en-US" sz="2400" dirty="0">
                <a:solidFill>
                  <a:schemeClr val="bg1"/>
                </a:solidFill>
              </a:rPr>
              <a:t>, </a:t>
            </a:r>
            <a:r>
              <a:rPr lang="en-US" sz="2400" dirty="0"/>
              <a:t>positive reinforcement</a:t>
            </a:r>
            <a:r>
              <a:rPr lang="en-US" sz="2400" dirty="0">
                <a:solidFill>
                  <a:schemeClr val="bg1"/>
                </a:solidFill>
              </a:rPr>
              <a:t>.” </a:t>
            </a:r>
          </a:p>
          <a:p>
            <a:r>
              <a:rPr lang="en-US" sz="2400" dirty="0">
                <a:solidFill>
                  <a:schemeClr val="bg1"/>
                </a:solidFill>
              </a:rPr>
              <a:t>“</a:t>
            </a:r>
            <a:r>
              <a:rPr lang="en-US" sz="2400" dirty="0"/>
              <a:t>Humility</a:t>
            </a:r>
            <a:r>
              <a:rPr lang="en-US" sz="2400" dirty="0">
                <a:solidFill>
                  <a:schemeClr val="bg1"/>
                </a:solidFill>
              </a:rPr>
              <a:t>. The attending and residents that were best at teaching were </a:t>
            </a:r>
            <a:r>
              <a:rPr lang="en-US" sz="2400" dirty="0"/>
              <a:t>the ones that stressed status the least</a:t>
            </a:r>
            <a:r>
              <a:rPr lang="en-US" sz="2400" dirty="0">
                <a:solidFill>
                  <a:schemeClr val="bg1"/>
                </a:solidFill>
              </a:rPr>
              <a:t>, did not refer to me as "the med student" and actually learned my name.” </a:t>
            </a:r>
          </a:p>
          <a:p>
            <a:r>
              <a:rPr lang="en-US" sz="2400" dirty="0">
                <a:solidFill>
                  <a:schemeClr val="bg1"/>
                </a:solidFill>
              </a:rPr>
              <a:t>“My favorite residents were able to perceive my interest and took me in as a mentee almost. They </a:t>
            </a:r>
            <a:r>
              <a:rPr lang="en-US" sz="2400" dirty="0"/>
              <a:t>taught and gave me feedback </a:t>
            </a:r>
            <a:r>
              <a:rPr lang="en-US" sz="2400" dirty="0">
                <a:solidFill>
                  <a:schemeClr val="bg1"/>
                </a:solidFill>
              </a:rPr>
              <a:t>because I demonstrated a willingness to learn.”</a:t>
            </a:r>
          </a:p>
          <a:p>
            <a:pPr marL="0" indent="0">
              <a:buNone/>
            </a:pPr>
            <a:endParaRPr lang="en-US" sz="2400" i="1" dirty="0"/>
          </a:p>
          <a:p>
            <a:endParaRPr lang="en-US" dirty="0"/>
          </a:p>
        </p:txBody>
      </p:sp>
    </p:spTree>
    <p:extLst>
      <p:ext uri="{BB962C8B-B14F-4D97-AF65-F5344CB8AC3E}">
        <p14:creationId xmlns:p14="http://schemas.microsoft.com/office/powerpoint/2010/main" val="108776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152400"/>
            <a:ext cx="3689350" cy="838200"/>
          </a:xfrm>
        </p:spPr>
        <p:txBody>
          <a:bodyPr/>
          <a:lstStyle/>
          <a:p>
            <a:r>
              <a:rPr lang="en-US" dirty="0"/>
              <a:t>The Consensus</a:t>
            </a:r>
          </a:p>
        </p:txBody>
      </p:sp>
      <p:sp>
        <p:nvSpPr>
          <p:cNvPr id="3" name="Content Placeholder 2"/>
          <p:cNvSpPr>
            <a:spLocks noGrp="1"/>
          </p:cNvSpPr>
          <p:nvPr>
            <p:ph sz="half" idx="1"/>
          </p:nvPr>
        </p:nvSpPr>
        <p:spPr>
          <a:xfrm>
            <a:off x="457200" y="1600200"/>
            <a:ext cx="8274050" cy="4525963"/>
          </a:xfrm>
        </p:spPr>
        <p:txBody>
          <a:bodyPr/>
          <a:lstStyle/>
          <a:p>
            <a:r>
              <a:rPr lang="en-US" dirty="0"/>
              <a:t>What characteristics did your favorite resident/attending possess? </a:t>
            </a:r>
          </a:p>
          <a:p>
            <a:pPr lvl="1"/>
            <a:r>
              <a:rPr lang="en-US" dirty="0"/>
              <a:t>Being patient</a:t>
            </a:r>
          </a:p>
          <a:p>
            <a:pPr lvl="1"/>
            <a:r>
              <a:rPr lang="en-US" dirty="0"/>
              <a:t>Being approachable and humble</a:t>
            </a:r>
          </a:p>
          <a:p>
            <a:pPr lvl="1"/>
            <a:r>
              <a:rPr lang="en-US" dirty="0"/>
              <a:t>Took opportunities to teach</a:t>
            </a:r>
          </a:p>
          <a:p>
            <a:pPr lvl="1"/>
            <a:r>
              <a:rPr lang="en-US" dirty="0"/>
              <a:t>Inclusive; got the students involved </a:t>
            </a:r>
          </a:p>
          <a:p>
            <a:endParaRPr lang="en-US" dirty="0"/>
          </a:p>
        </p:txBody>
      </p:sp>
    </p:spTree>
    <p:extLst>
      <p:ext uri="{BB962C8B-B14F-4D97-AF65-F5344CB8AC3E}">
        <p14:creationId xmlns:p14="http://schemas.microsoft.com/office/powerpoint/2010/main" val="94000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a:t>
            </a:r>
          </a:p>
        </p:txBody>
      </p:sp>
      <p:sp>
        <p:nvSpPr>
          <p:cNvPr id="3" name="Content Placeholder 2"/>
          <p:cNvSpPr>
            <a:spLocks noGrp="1"/>
          </p:cNvSpPr>
          <p:nvPr>
            <p:ph sz="half" idx="1"/>
          </p:nvPr>
        </p:nvSpPr>
        <p:spPr>
          <a:xfrm>
            <a:off x="-31750" y="1219200"/>
            <a:ext cx="9296400" cy="4906963"/>
          </a:xfrm>
        </p:spPr>
        <p:txBody>
          <a:bodyPr/>
          <a:lstStyle/>
          <a:p>
            <a:r>
              <a:rPr lang="en-US" sz="4000" i="1" dirty="0"/>
              <a:t>What characteristics did your least favorite resident/attending possess? </a:t>
            </a:r>
          </a:p>
          <a:p>
            <a:endParaRPr lang="en-US" dirty="0"/>
          </a:p>
        </p:txBody>
      </p:sp>
    </p:spTree>
    <p:extLst>
      <p:ext uri="{BB962C8B-B14F-4D97-AF65-F5344CB8AC3E}">
        <p14:creationId xmlns:p14="http://schemas.microsoft.com/office/powerpoint/2010/main" val="376814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Impatient, arrogant</a:t>
            </a:r>
          </a:p>
        </p:txBody>
      </p:sp>
      <p:sp>
        <p:nvSpPr>
          <p:cNvPr id="3" name="Content Placeholder 2"/>
          <p:cNvSpPr>
            <a:spLocks noGrp="1"/>
          </p:cNvSpPr>
          <p:nvPr>
            <p:ph sz="half" idx="1"/>
          </p:nvPr>
        </p:nvSpPr>
        <p:spPr>
          <a:xfrm>
            <a:off x="-31750" y="1219200"/>
            <a:ext cx="9296400" cy="4906963"/>
          </a:xfrm>
        </p:spPr>
        <p:txBody>
          <a:bodyPr/>
          <a:lstStyle/>
          <a:p>
            <a:r>
              <a:rPr lang="en-US" sz="2400" i="1" dirty="0"/>
              <a:t>What characteristics did your least favorite resident/attending possess? </a:t>
            </a:r>
          </a:p>
          <a:p>
            <a:endParaRPr lang="en-US" sz="2400" dirty="0">
              <a:solidFill>
                <a:schemeClr val="bg1"/>
              </a:solidFill>
            </a:endParaRPr>
          </a:p>
          <a:p>
            <a:r>
              <a:rPr lang="en-US" sz="2400" dirty="0"/>
              <a:t>“Short tempered, demanding, pompous, arrogant, impatient</a:t>
            </a:r>
            <a:r>
              <a:rPr lang="en-US" sz="2400" dirty="0">
                <a:solidFill>
                  <a:schemeClr val="bg1"/>
                </a:solidFill>
              </a:rPr>
              <a:t>.” </a:t>
            </a:r>
          </a:p>
          <a:p>
            <a:r>
              <a:rPr lang="en-US" sz="2400" dirty="0">
                <a:solidFill>
                  <a:schemeClr val="bg1"/>
                </a:solidFill>
              </a:rPr>
              <a:t>“Those that were rude and </a:t>
            </a:r>
            <a:r>
              <a:rPr lang="en-US" sz="2400" dirty="0"/>
              <a:t>did not include us</a:t>
            </a:r>
            <a:r>
              <a:rPr lang="en-US" sz="2400" dirty="0">
                <a:solidFill>
                  <a:schemeClr val="bg1"/>
                </a:solidFill>
              </a:rPr>
              <a:t> in patient care. I would have considered surgery as a potential career path much more strongly if less residents/</a:t>
            </a:r>
            <a:r>
              <a:rPr lang="en-US" sz="2400" dirty="0" err="1">
                <a:solidFill>
                  <a:schemeClr val="bg1"/>
                </a:solidFill>
              </a:rPr>
              <a:t>attendings</a:t>
            </a:r>
            <a:r>
              <a:rPr lang="en-US" sz="2400" dirty="0">
                <a:solidFill>
                  <a:schemeClr val="bg1"/>
                </a:solidFill>
              </a:rPr>
              <a:t> made life hard for both students and </a:t>
            </a:r>
            <a:r>
              <a:rPr lang="en-US" sz="2400" dirty="0" err="1">
                <a:solidFill>
                  <a:schemeClr val="bg1"/>
                </a:solidFill>
              </a:rPr>
              <a:t>eachother</a:t>
            </a:r>
            <a:r>
              <a:rPr lang="en-US" sz="2400" dirty="0">
                <a:solidFill>
                  <a:schemeClr val="bg1"/>
                </a:solidFill>
              </a:rPr>
              <a:t> as if it is some </a:t>
            </a:r>
            <a:r>
              <a:rPr lang="en-US" sz="2400" dirty="0"/>
              <a:t>rite of passage to be harassed</a:t>
            </a:r>
            <a:r>
              <a:rPr lang="en-US" sz="2400" dirty="0">
                <a:solidFill>
                  <a:schemeClr val="bg1"/>
                </a:solidFill>
              </a:rPr>
              <a:t>. I do not mind to be at the hospital long hours, but if so I want to be involved in patient care, not ignored.”</a:t>
            </a:r>
          </a:p>
          <a:p>
            <a:r>
              <a:rPr lang="en-US" sz="2400" dirty="0">
                <a:solidFill>
                  <a:schemeClr val="bg1"/>
                </a:solidFill>
              </a:rPr>
              <a:t>“</a:t>
            </a:r>
            <a:r>
              <a:rPr lang="en-US" sz="2400" dirty="0"/>
              <a:t>Poor leader, poor communicator</a:t>
            </a:r>
            <a:r>
              <a:rPr lang="en-US" sz="2400" dirty="0">
                <a:solidFill>
                  <a:schemeClr val="bg1"/>
                </a:solidFill>
              </a:rPr>
              <a:t>. Nasty attitude. Complainer. Belittling other people to their face and behind their backs.”</a:t>
            </a:r>
          </a:p>
          <a:p>
            <a:endParaRPr lang="en-US" dirty="0"/>
          </a:p>
        </p:txBody>
      </p:sp>
    </p:spTree>
    <p:extLst>
      <p:ext uri="{BB962C8B-B14F-4D97-AF65-F5344CB8AC3E}">
        <p14:creationId xmlns:p14="http://schemas.microsoft.com/office/powerpoint/2010/main" val="61392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152400"/>
            <a:ext cx="3841750" cy="838200"/>
          </a:xfrm>
        </p:spPr>
        <p:txBody>
          <a:bodyPr/>
          <a:lstStyle/>
          <a:p>
            <a:r>
              <a:rPr lang="en-US" dirty="0"/>
              <a:t>The Consensus</a:t>
            </a:r>
          </a:p>
        </p:txBody>
      </p:sp>
      <p:sp>
        <p:nvSpPr>
          <p:cNvPr id="3" name="Content Placeholder 2"/>
          <p:cNvSpPr>
            <a:spLocks noGrp="1"/>
          </p:cNvSpPr>
          <p:nvPr>
            <p:ph sz="half" idx="1"/>
          </p:nvPr>
        </p:nvSpPr>
        <p:spPr>
          <a:xfrm>
            <a:off x="457200" y="1600200"/>
            <a:ext cx="8274050" cy="4525963"/>
          </a:xfrm>
        </p:spPr>
        <p:txBody>
          <a:bodyPr/>
          <a:lstStyle/>
          <a:p>
            <a:r>
              <a:rPr lang="en-US" dirty="0"/>
              <a:t>What characteristics did your least favorite resident/attending possess? </a:t>
            </a:r>
          </a:p>
          <a:p>
            <a:pPr lvl="1"/>
            <a:r>
              <a:rPr lang="en-US" dirty="0"/>
              <a:t>Being condescending, rude</a:t>
            </a:r>
          </a:p>
          <a:p>
            <a:pPr lvl="1"/>
            <a:r>
              <a:rPr lang="en-US" dirty="0"/>
              <a:t>Ignoring the students</a:t>
            </a:r>
          </a:p>
          <a:p>
            <a:pPr lvl="1"/>
            <a:r>
              <a:rPr lang="en-US" dirty="0"/>
              <a:t>Not involving the students</a:t>
            </a:r>
          </a:p>
          <a:p>
            <a:endParaRPr lang="en-US" dirty="0"/>
          </a:p>
        </p:txBody>
      </p:sp>
    </p:spTree>
    <p:extLst>
      <p:ext uri="{BB962C8B-B14F-4D97-AF65-F5344CB8AC3E}">
        <p14:creationId xmlns:p14="http://schemas.microsoft.com/office/powerpoint/2010/main" val="2822915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sz="half" idx="1"/>
          </p:nvPr>
        </p:nvSpPr>
        <p:spPr>
          <a:xfrm>
            <a:off x="-31750" y="1219200"/>
            <a:ext cx="9296400" cy="4906963"/>
          </a:xfrm>
        </p:spPr>
        <p:txBody>
          <a:bodyPr/>
          <a:lstStyle/>
          <a:p>
            <a:r>
              <a:rPr lang="en-US" sz="4000" i="1" dirty="0"/>
              <a:t>What do you wish your educators remembered about medical school? </a:t>
            </a:r>
          </a:p>
          <a:p>
            <a:endParaRPr lang="en-US" dirty="0"/>
          </a:p>
        </p:txBody>
      </p:sp>
    </p:spTree>
    <p:extLst>
      <p:ext uri="{BB962C8B-B14F-4D97-AF65-F5344CB8AC3E}">
        <p14:creationId xmlns:p14="http://schemas.microsoft.com/office/powerpoint/2010/main" val="3394908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endParaRPr lang="en-US" dirty="0"/>
          </a:p>
        </p:txBody>
      </p:sp>
      <p:sp>
        <p:nvSpPr>
          <p:cNvPr id="3" name="Content Placeholder 2"/>
          <p:cNvSpPr>
            <a:spLocks noGrp="1"/>
          </p:cNvSpPr>
          <p:nvPr>
            <p:ph idx="1"/>
          </p:nvPr>
        </p:nvSpPr>
        <p:spPr>
          <a:xfrm>
            <a:off x="0" y="1143000"/>
            <a:ext cx="9067800" cy="6172200"/>
          </a:xfrm>
        </p:spPr>
        <p:txBody>
          <a:bodyPr>
            <a:noAutofit/>
          </a:bodyPr>
          <a:lstStyle/>
          <a:p>
            <a:r>
              <a:rPr lang="en-US" sz="2400" i="1" dirty="0"/>
              <a:t>What do you wish your educators remembered about medical school? </a:t>
            </a:r>
            <a:endParaRPr lang="en-US" dirty="0">
              <a:solidFill>
                <a:srgbClr val="FFFFFF"/>
              </a:solidFill>
            </a:endParaRPr>
          </a:p>
          <a:p>
            <a:r>
              <a:rPr lang="en-US" sz="2400" dirty="0">
                <a:solidFill>
                  <a:srgbClr val="FFFFFF"/>
                </a:solidFill>
              </a:rPr>
              <a:t>“</a:t>
            </a:r>
            <a:r>
              <a:rPr lang="en-US" sz="2400" dirty="0"/>
              <a:t>Its hard to find your way </a:t>
            </a:r>
            <a:r>
              <a:rPr lang="en-US" sz="2400" dirty="0">
                <a:solidFill>
                  <a:srgbClr val="FFFFFF"/>
                </a:solidFill>
              </a:rPr>
              <a:t>on your first day. 			        I understand holding folks to high standards, 			     but I needed a little </a:t>
            </a:r>
            <a:r>
              <a:rPr lang="en-US" sz="2400" dirty="0"/>
              <a:t>more guidance </a:t>
            </a:r>
            <a:r>
              <a:rPr lang="en-US" sz="2400" dirty="0">
                <a:solidFill>
                  <a:srgbClr val="FFFFFF"/>
                </a:solidFill>
              </a:rPr>
              <a:t>and a little </a:t>
            </a:r>
            <a:r>
              <a:rPr lang="en-US" sz="2400" dirty="0"/>
              <a:t>less 	           public humiliation</a:t>
            </a:r>
            <a:r>
              <a:rPr lang="en-US" sz="2400" dirty="0">
                <a:solidFill>
                  <a:srgbClr val="FFFFFF"/>
                </a:solidFill>
              </a:rPr>
              <a:t>. I wish they had remembered                               how they felt the first time they were on a surgical service and that </a:t>
            </a:r>
            <a:r>
              <a:rPr lang="en-US" sz="2400" dirty="0"/>
              <a:t>it’s like trying to merge into traffic moving at light speed while driving a moped.</a:t>
            </a:r>
            <a:r>
              <a:rPr lang="en-US" sz="2400" dirty="0">
                <a:solidFill>
                  <a:srgbClr val="FFFFFF"/>
                </a:solidFill>
              </a:rPr>
              <a:t>” </a:t>
            </a:r>
          </a:p>
          <a:p>
            <a:r>
              <a:rPr lang="en-US" sz="2400" dirty="0">
                <a:solidFill>
                  <a:srgbClr val="FFFFFF"/>
                </a:solidFill>
              </a:rPr>
              <a:t>“</a:t>
            </a:r>
            <a:r>
              <a:rPr lang="en-US" sz="2400" dirty="0"/>
              <a:t>Just because we are not going into surgery does not mean we are not interested </a:t>
            </a:r>
            <a:r>
              <a:rPr lang="en-US" sz="2400" dirty="0">
                <a:solidFill>
                  <a:srgbClr val="FFFFFF"/>
                </a:solidFill>
              </a:rPr>
              <a:t>in being involved and learning about it. I find surgery quite fun but feel like some residents don't let me be as involved when they hear I am not going into surgery.”</a:t>
            </a:r>
            <a:endParaRPr lang="en-US" dirty="0"/>
          </a:p>
        </p:txBody>
      </p:sp>
      <p:pic>
        <p:nvPicPr>
          <p:cNvPr id="4" name="Picture 3"/>
          <p:cNvPicPr>
            <a:picLocks noChangeAspect="1"/>
          </p:cNvPicPr>
          <p:nvPr/>
        </p:nvPicPr>
        <p:blipFill rotWithShape="1">
          <a:blip r:embed="rId3"/>
          <a:srcRect l="14843" t="15338" r="18750" b="11179"/>
          <a:stretch/>
        </p:blipFill>
        <p:spPr>
          <a:xfrm>
            <a:off x="6929718" y="1676400"/>
            <a:ext cx="2111188" cy="1316387"/>
          </a:xfrm>
          <a:prstGeom prst="rect">
            <a:avLst/>
          </a:prstGeom>
        </p:spPr>
      </p:pic>
    </p:spTree>
    <p:extLst>
      <p:ext uri="{BB962C8B-B14F-4D97-AF65-F5344CB8AC3E}">
        <p14:creationId xmlns:p14="http://schemas.microsoft.com/office/powerpoint/2010/main" val="4052707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Autofit/>
          </a:bodyPr>
          <a:lstStyle/>
          <a:p>
            <a:r>
              <a:rPr lang="en-US" sz="2400" i="1" dirty="0"/>
              <a:t>What do you wish your educators remembered about medical school? </a:t>
            </a:r>
          </a:p>
          <a:p>
            <a:endParaRPr lang="en-US" sz="2400" dirty="0">
              <a:solidFill>
                <a:srgbClr val="FFFFFF"/>
              </a:solidFill>
            </a:endParaRPr>
          </a:p>
          <a:p>
            <a:r>
              <a:rPr lang="en-US" sz="2400" dirty="0">
                <a:solidFill>
                  <a:srgbClr val="FFFFFF"/>
                </a:solidFill>
              </a:rPr>
              <a:t>“Medical </a:t>
            </a:r>
            <a:r>
              <a:rPr lang="en-US" sz="2400" dirty="0"/>
              <a:t>students are doing less with each passing year</a:t>
            </a:r>
            <a:r>
              <a:rPr lang="en-US" sz="2400" dirty="0">
                <a:solidFill>
                  <a:srgbClr val="FFFFFF"/>
                </a:solidFill>
              </a:rPr>
              <a:t> due to concerns over liability, etc. What you did in medical school, we aren’t able to do anymore. Of the medical students I know, less than half have ever placed an IV line by the end of 3rd year. Even now, cadaver lab has been removed and </a:t>
            </a:r>
            <a:r>
              <a:rPr lang="en-US" sz="2400" dirty="0"/>
              <a:t>all that is left is textbooks and shelf exams</a:t>
            </a:r>
            <a:r>
              <a:rPr lang="en-US" sz="2400" dirty="0">
                <a:solidFill>
                  <a:srgbClr val="FFFFFF"/>
                </a:solidFill>
              </a:rPr>
              <a:t>. Any opportunity to learn a procedure, whether bedside or in the OR, is a skill gained that we will never have the chance to learn again before beginning residency. So try to </a:t>
            </a:r>
            <a:r>
              <a:rPr lang="en-US" sz="2400" dirty="0"/>
              <a:t>get students involved.</a:t>
            </a:r>
            <a:r>
              <a:rPr lang="en-US" sz="2400" dirty="0">
                <a:solidFill>
                  <a:srgbClr val="FFFFFF"/>
                </a:solidFill>
              </a:rPr>
              <a:t>”</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549166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Bridging the Generational Gap</a:t>
            </a:r>
          </a:p>
        </p:txBody>
      </p:sp>
      <p:pic>
        <p:nvPicPr>
          <p:cNvPr id="5" name="Content Placeholder 4" descr="Hernia inguinal | EnFamilia"/>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 y="1295400"/>
            <a:ext cx="3581400" cy="2375662"/>
          </a:xfrm>
        </p:spPr>
      </p:pic>
      <p:pic>
        <p:nvPicPr>
          <p:cNvPr id="9" name="Content Placeholder 8" descr="Cause and effect of social media | Techno FAQ"/>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28600" y="3667052"/>
            <a:ext cx="3581400" cy="2294954"/>
          </a:xfrm>
        </p:spPr>
      </p:pic>
      <p:pic>
        <p:nvPicPr>
          <p:cNvPr id="1026" name="Picture 2" descr="Image result for old surge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461" y="3088142"/>
            <a:ext cx="4281791" cy="2854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ld surge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461" y="1295401"/>
            <a:ext cx="2663947" cy="20258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284409" y="1295400"/>
            <a:ext cx="1617843" cy="2028863"/>
          </a:xfrm>
          <a:prstGeom prst="rect">
            <a:avLst/>
          </a:prstGeom>
        </p:spPr>
      </p:pic>
    </p:spTree>
    <p:extLst>
      <p:ext uri="{BB962C8B-B14F-4D97-AF65-F5344CB8AC3E}">
        <p14:creationId xmlns:p14="http://schemas.microsoft.com/office/powerpoint/2010/main" val="106157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Expectations &amp; Feedback</a:t>
            </a:r>
          </a:p>
        </p:txBody>
      </p:sp>
      <p:sp>
        <p:nvSpPr>
          <p:cNvPr id="3" name="Content Placeholder 2"/>
          <p:cNvSpPr>
            <a:spLocks noGrp="1"/>
          </p:cNvSpPr>
          <p:nvPr>
            <p:ph idx="1"/>
          </p:nvPr>
        </p:nvSpPr>
        <p:spPr>
          <a:xfrm>
            <a:off x="457200" y="1447800"/>
            <a:ext cx="8534400" cy="4419600"/>
          </a:xfrm>
        </p:spPr>
        <p:txBody>
          <a:bodyPr/>
          <a:lstStyle/>
          <a:p>
            <a:r>
              <a:rPr lang="en-US" sz="2400" dirty="0">
                <a:solidFill>
                  <a:srgbClr val="FFFFFF"/>
                </a:solidFill>
              </a:rPr>
              <a:t>We are used to instant feedback</a:t>
            </a:r>
          </a:p>
          <a:p>
            <a:pPr marL="742950" lvl="2" indent="-342900"/>
            <a:r>
              <a:rPr lang="en-US" sz="2000" dirty="0"/>
              <a:t>Best compliment is silence…..doesn’t always work for us</a:t>
            </a:r>
            <a:endParaRPr lang="en-US" sz="2400" dirty="0">
              <a:solidFill>
                <a:srgbClr val="FFFFFF"/>
              </a:solidFill>
            </a:endParaRPr>
          </a:p>
          <a:p>
            <a:pPr lvl="1"/>
            <a:r>
              <a:rPr lang="en-US" sz="2000" dirty="0">
                <a:solidFill>
                  <a:srgbClr val="FFFFFF"/>
                </a:solidFill>
              </a:rPr>
              <a:t>Negative feedback ok as long as its not the ONLY feedback</a:t>
            </a:r>
          </a:p>
          <a:p>
            <a:r>
              <a:rPr lang="en-US" sz="2400" dirty="0">
                <a:solidFill>
                  <a:srgbClr val="FFFFFF"/>
                </a:solidFill>
              </a:rPr>
              <a:t>Front end expectations more helpful than after-the-fact reviews </a:t>
            </a:r>
          </a:p>
          <a:p>
            <a:pPr lvl="1"/>
            <a:r>
              <a:rPr lang="en-US" sz="2000" dirty="0">
                <a:solidFill>
                  <a:srgbClr val="FFFFFF"/>
                </a:solidFill>
              </a:rPr>
              <a:t>Orientation is key</a:t>
            </a:r>
          </a:p>
          <a:p>
            <a:r>
              <a:rPr lang="en-US" sz="2400" dirty="0">
                <a:solidFill>
                  <a:srgbClr val="FFFFFF"/>
                </a:solidFill>
              </a:rPr>
              <a:t>Want to be involved; don’t know how</a:t>
            </a:r>
          </a:p>
          <a:p>
            <a:pPr lvl="1"/>
            <a:r>
              <a:rPr lang="en-US" sz="2000" dirty="0"/>
              <a:t>Not allowed to be involved yet on many levels</a:t>
            </a:r>
            <a:endParaRPr lang="en-US" sz="2000" dirty="0">
              <a:solidFill>
                <a:srgbClr val="FFFFFF"/>
              </a:solidFill>
            </a:endParaRPr>
          </a:p>
          <a:p>
            <a:pPr lvl="1"/>
            <a:r>
              <a:rPr lang="en-US" sz="2000" dirty="0">
                <a:solidFill>
                  <a:srgbClr val="FFFFFF"/>
                </a:solidFill>
              </a:rPr>
              <a:t>If students are there, they want to work/participate</a:t>
            </a:r>
          </a:p>
          <a:p>
            <a:r>
              <a:rPr lang="en-US" sz="2400" dirty="0">
                <a:solidFill>
                  <a:srgbClr val="FFFFFF"/>
                </a:solidFill>
              </a:rPr>
              <a:t>Residents often don</a:t>
            </a:r>
            <a:r>
              <a:rPr lang="uk-UA" sz="2400" dirty="0">
                <a:solidFill>
                  <a:srgbClr val="FFFFFF"/>
                </a:solidFill>
              </a:rPr>
              <a:t>’</a:t>
            </a:r>
            <a:r>
              <a:rPr lang="en-US" sz="2400" dirty="0">
                <a:solidFill>
                  <a:srgbClr val="FFFFFF"/>
                </a:solidFill>
              </a:rPr>
              <a:t>t know what is expected of medical students</a:t>
            </a:r>
          </a:p>
        </p:txBody>
      </p:sp>
      <p:pic>
        <p:nvPicPr>
          <p:cNvPr id="4" name="Picture 3" descr="Screen Shot 2016-09-16 at 1.20.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900" y="0"/>
            <a:ext cx="1689100" cy="889000"/>
          </a:xfrm>
          <a:prstGeom prst="rect">
            <a:avLst/>
          </a:prstGeom>
        </p:spPr>
      </p:pic>
      <p:pic>
        <p:nvPicPr>
          <p:cNvPr id="5" name="Picture 4" descr="Screen Shot 2016-09-16 at 1.28.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066800" cy="900113"/>
          </a:xfrm>
          <a:prstGeom prst="rect">
            <a:avLst/>
          </a:prstGeom>
        </p:spPr>
      </p:pic>
    </p:spTree>
    <p:extLst>
      <p:ext uri="{BB962C8B-B14F-4D97-AF65-F5344CB8AC3E}">
        <p14:creationId xmlns:p14="http://schemas.microsoft.com/office/powerpoint/2010/main" val="154259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30212" y="1295400"/>
            <a:ext cx="8372475" cy="4419600"/>
          </a:xfrm>
        </p:spPr>
        <p:txBody>
          <a:bodyPr/>
          <a:lstStyle/>
          <a:p>
            <a:r>
              <a:rPr lang="en-US" sz="2800" dirty="0">
                <a:solidFill>
                  <a:schemeClr val="bg1"/>
                </a:solidFill>
              </a:rPr>
              <a:t>Stereotypes from both sides</a:t>
            </a:r>
          </a:p>
          <a:p>
            <a:r>
              <a:rPr lang="en-US" sz="2800" dirty="0">
                <a:solidFill>
                  <a:schemeClr val="bg1"/>
                </a:solidFill>
              </a:rPr>
              <a:t>Expectations from both sides</a:t>
            </a:r>
          </a:p>
          <a:p>
            <a:r>
              <a:rPr lang="en-US" sz="2800" dirty="0">
                <a:solidFill>
                  <a:schemeClr val="bg1"/>
                </a:solidFill>
              </a:rPr>
              <a:t>The survey questions</a:t>
            </a:r>
          </a:p>
          <a:p>
            <a:pPr lvl="1"/>
            <a:r>
              <a:rPr lang="en-US" sz="2400" dirty="0"/>
              <a:t>Examples</a:t>
            </a:r>
          </a:p>
          <a:p>
            <a:pPr lvl="1"/>
            <a:r>
              <a:rPr lang="en-US" sz="2400" dirty="0"/>
              <a:t>Consensus </a:t>
            </a:r>
          </a:p>
          <a:p>
            <a:r>
              <a:rPr lang="en-US" sz="2800" dirty="0">
                <a:solidFill>
                  <a:schemeClr val="bg1"/>
                </a:solidFill>
              </a:rPr>
              <a:t>Discussion</a:t>
            </a:r>
          </a:p>
          <a:p>
            <a:r>
              <a:rPr lang="en-US" sz="2800" dirty="0">
                <a:solidFill>
                  <a:schemeClr val="bg1"/>
                </a:solidFill>
              </a:rPr>
              <a:t>Conclusion</a:t>
            </a:r>
          </a:p>
          <a:p>
            <a:pPr marL="0" indent="0">
              <a:buNone/>
            </a:pPr>
            <a:endParaRPr lang="en-US" sz="2800" dirty="0">
              <a:solidFill>
                <a:schemeClr val="bg1"/>
              </a:solidFill>
            </a:endParaRPr>
          </a:p>
          <a:p>
            <a:endParaRPr lang="en-US" dirty="0"/>
          </a:p>
        </p:txBody>
      </p:sp>
      <p:pic>
        <p:nvPicPr>
          <p:cNvPr id="4" name="Picture 3"/>
          <p:cNvPicPr>
            <a:picLocks noChangeAspect="1"/>
          </p:cNvPicPr>
          <p:nvPr/>
        </p:nvPicPr>
        <p:blipFill>
          <a:blip r:embed="rId3"/>
          <a:stretch>
            <a:fillRect/>
          </a:stretch>
        </p:blipFill>
        <p:spPr>
          <a:xfrm>
            <a:off x="5181600" y="2971800"/>
            <a:ext cx="3320578" cy="2281237"/>
          </a:xfrm>
          <a:prstGeom prst="rect">
            <a:avLst/>
          </a:prstGeom>
        </p:spPr>
      </p:pic>
    </p:spTree>
    <p:extLst>
      <p:ext uri="{BB962C8B-B14F-4D97-AF65-F5344CB8AC3E}">
        <p14:creationId xmlns:p14="http://schemas.microsoft.com/office/powerpoint/2010/main" val="23200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“Shift Work” Mentality</a:t>
            </a:r>
          </a:p>
        </p:txBody>
      </p:sp>
      <p:sp>
        <p:nvSpPr>
          <p:cNvPr id="3" name="Content Placeholder 2"/>
          <p:cNvSpPr>
            <a:spLocks noGrp="1"/>
          </p:cNvSpPr>
          <p:nvPr>
            <p:ph idx="1"/>
          </p:nvPr>
        </p:nvSpPr>
        <p:spPr>
          <a:xfrm>
            <a:off x="457200" y="1219200"/>
            <a:ext cx="8372475" cy="4648200"/>
          </a:xfrm>
        </p:spPr>
        <p:txBody>
          <a:bodyPr>
            <a:normAutofit/>
          </a:bodyPr>
          <a:lstStyle/>
          <a:p>
            <a:r>
              <a:rPr lang="en-US" dirty="0">
                <a:solidFill>
                  <a:srgbClr val="FFFFFF"/>
                </a:solidFill>
              </a:rPr>
              <a:t>Expect times to show up and go home</a:t>
            </a:r>
          </a:p>
          <a:p>
            <a:pPr lvl="1"/>
            <a:r>
              <a:rPr lang="en-US" dirty="0">
                <a:solidFill>
                  <a:srgbClr val="FFFFFF"/>
                </a:solidFill>
              </a:rPr>
              <a:t>Correct this notion early</a:t>
            </a:r>
          </a:p>
          <a:p>
            <a:pPr lvl="1"/>
            <a:r>
              <a:rPr lang="en-US" dirty="0">
                <a:solidFill>
                  <a:srgbClr val="FFFFFF"/>
                </a:solidFill>
              </a:rPr>
              <a:t>Give them a person in charge of them</a:t>
            </a:r>
          </a:p>
          <a:p>
            <a:r>
              <a:rPr lang="en-US" dirty="0">
                <a:solidFill>
                  <a:srgbClr val="FFFFFF"/>
                </a:solidFill>
              </a:rPr>
              <a:t>Main concern is performance</a:t>
            </a:r>
          </a:p>
          <a:p>
            <a:pPr lvl="1"/>
            <a:r>
              <a:rPr lang="en-US" dirty="0">
                <a:solidFill>
                  <a:srgbClr val="FFFFFF"/>
                </a:solidFill>
              </a:rPr>
              <a:t>Achieve expectations; move on to studying</a:t>
            </a:r>
          </a:p>
          <a:p>
            <a:pPr lvl="1"/>
            <a:r>
              <a:rPr lang="en-US" dirty="0">
                <a:solidFill>
                  <a:srgbClr val="FFFFFF"/>
                </a:solidFill>
              </a:rPr>
              <a:t>Emphasis on standardized tests</a:t>
            </a:r>
          </a:p>
          <a:p>
            <a:pPr lvl="1"/>
            <a:r>
              <a:rPr lang="en-US" dirty="0">
                <a:solidFill>
                  <a:srgbClr val="FFFFFF"/>
                </a:solidFill>
              </a:rPr>
              <a:t>Willing to sacrifice study time for patient care</a:t>
            </a:r>
          </a:p>
          <a:p>
            <a:r>
              <a:rPr lang="en-US" dirty="0">
                <a:solidFill>
                  <a:srgbClr val="FFFFFF"/>
                </a:solidFill>
              </a:rPr>
              <a:t>Work-life balance: our way to avoid burnout?</a:t>
            </a:r>
          </a:p>
        </p:txBody>
      </p:sp>
    </p:spTree>
    <p:extLst>
      <p:ext uri="{BB962C8B-B14F-4D97-AF65-F5344CB8AC3E}">
        <p14:creationId xmlns:p14="http://schemas.microsoft.com/office/powerpoint/2010/main" val="2584854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Spoon Fed</a:t>
            </a:r>
          </a:p>
        </p:txBody>
      </p:sp>
      <p:sp>
        <p:nvSpPr>
          <p:cNvPr id="3" name="Content Placeholder 2"/>
          <p:cNvSpPr>
            <a:spLocks noGrp="1"/>
          </p:cNvSpPr>
          <p:nvPr>
            <p:ph idx="1"/>
          </p:nvPr>
        </p:nvSpPr>
        <p:spPr/>
        <p:txBody>
          <a:bodyPr/>
          <a:lstStyle/>
          <a:p>
            <a:r>
              <a:rPr lang="en-US" sz="2400" dirty="0">
                <a:solidFill>
                  <a:srgbClr val="FFFFFF"/>
                </a:solidFill>
              </a:rPr>
              <a:t>Pre-packaged information more efficient</a:t>
            </a:r>
          </a:p>
          <a:p>
            <a:r>
              <a:rPr lang="en-US" sz="2400" dirty="0">
                <a:solidFill>
                  <a:srgbClr val="FFFFFF"/>
                </a:solidFill>
              </a:rPr>
              <a:t>Alternative methods of teaching are effective: videos in surgery</a:t>
            </a:r>
          </a:p>
          <a:p>
            <a:r>
              <a:rPr lang="en-US" sz="2400" dirty="0">
                <a:solidFill>
                  <a:srgbClr val="FFFFFF"/>
                </a:solidFill>
              </a:rPr>
              <a:t>Resources relevant to your practice</a:t>
            </a:r>
          </a:p>
          <a:p>
            <a:pPr lvl="1"/>
            <a:r>
              <a:rPr lang="en-US" sz="2400" dirty="0"/>
              <a:t>Practice guidelines</a:t>
            </a:r>
          </a:p>
          <a:p>
            <a:pPr lvl="1"/>
            <a:r>
              <a:rPr lang="en-US" sz="2400" dirty="0"/>
              <a:t>Landmark studies</a:t>
            </a:r>
          </a:p>
          <a:p>
            <a:r>
              <a:rPr lang="en-US" sz="2400" dirty="0">
                <a:solidFill>
                  <a:srgbClr val="FFFFFF"/>
                </a:solidFill>
              </a:rPr>
              <a:t>Efficiency in “bursts of learning”</a:t>
            </a:r>
          </a:p>
          <a:p>
            <a:pPr marL="457200" lvl="1" indent="0">
              <a:buNone/>
            </a:pPr>
            <a:endParaRPr lang="en-US" dirty="0">
              <a:solidFill>
                <a:srgbClr val="FFFFFF"/>
              </a:solidFill>
            </a:endParaRPr>
          </a:p>
          <a:p>
            <a:endParaRPr lang="en-US" dirty="0"/>
          </a:p>
        </p:txBody>
      </p:sp>
      <p:sp>
        <p:nvSpPr>
          <p:cNvPr id="4" name="TextBox 3"/>
          <p:cNvSpPr txBox="1"/>
          <p:nvPr/>
        </p:nvSpPr>
        <p:spPr>
          <a:xfrm>
            <a:off x="5119462" y="6612487"/>
            <a:ext cx="184666" cy="369332"/>
          </a:xfrm>
          <a:prstGeom prst="rect">
            <a:avLst/>
          </a:prstGeom>
          <a:noFill/>
        </p:spPr>
        <p:txBody>
          <a:bodyPr wrap="none" rtlCol="0">
            <a:spAutoFit/>
          </a:bodyPr>
          <a:lstStyle/>
          <a:p>
            <a:endParaRPr lang="en-US" dirty="0"/>
          </a:p>
        </p:txBody>
      </p:sp>
      <p:pic>
        <p:nvPicPr>
          <p:cNvPr id="5" name="Picture 4" descr="papers1980_201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158" y="2895600"/>
            <a:ext cx="3305842" cy="3073400"/>
          </a:xfrm>
          <a:prstGeom prst="rect">
            <a:avLst/>
          </a:prstGeom>
        </p:spPr>
      </p:pic>
    </p:spTree>
    <p:extLst>
      <p:ext uri="{BB962C8B-B14F-4D97-AF65-F5344CB8AC3E}">
        <p14:creationId xmlns:p14="http://schemas.microsoft.com/office/powerpoint/2010/main" val="3137218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Final Thoughts</a:t>
            </a:r>
          </a:p>
        </p:txBody>
      </p:sp>
      <p:pic>
        <p:nvPicPr>
          <p:cNvPr id="4" name="Content Placeholder 3"/>
          <p:cNvPicPr>
            <a:picLocks noGrp="1" noChangeAspect="1"/>
          </p:cNvPicPr>
          <p:nvPr>
            <p:ph idx="1"/>
          </p:nvPr>
        </p:nvPicPr>
        <p:blipFill>
          <a:blip r:embed="rId3"/>
          <a:stretch>
            <a:fillRect/>
          </a:stretch>
        </p:blipFill>
        <p:spPr>
          <a:xfrm>
            <a:off x="4178092" y="3505200"/>
            <a:ext cx="4529095" cy="2209800"/>
          </a:xfrm>
          <a:prstGeom prst="rect">
            <a:avLst/>
          </a:prstGeom>
        </p:spPr>
      </p:pic>
      <p:pic>
        <p:nvPicPr>
          <p:cNvPr id="5" name="Picture 4"/>
          <p:cNvPicPr>
            <a:picLocks noChangeAspect="1"/>
          </p:cNvPicPr>
          <p:nvPr/>
        </p:nvPicPr>
        <p:blipFill>
          <a:blip r:embed="rId4"/>
          <a:stretch>
            <a:fillRect/>
          </a:stretch>
        </p:blipFill>
        <p:spPr>
          <a:xfrm>
            <a:off x="1905000" y="2578868"/>
            <a:ext cx="5267325" cy="790575"/>
          </a:xfrm>
          <a:prstGeom prst="rect">
            <a:avLst/>
          </a:prstGeom>
        </p:spPr>
      </p:pic>
      <p:pic>
        <p:nvPicPr>
          <p:cNvPr id="6" name="Picture 5"/>
          <p:cNvPicPr>
            <a:picLocks noChangeAspect="1"/>
          </p:cNvPicPr>
          <p:nvPr/>
        </p:nvPicPr>
        <p:blipFill>
          <a:blip r:embed="rId5"/>
          <a:stretch>
            <a:fillRect/>
          </a:stretch>
        </p:blipFill>
        <p:spPr>
          <a:xfrm>
            <a:off x="381001" y="1529865"/>
            <a:ext cx="4724400" cy="905026"/>
          </a:xfrm>
          <a:prstGeom prst="rect">
            <a:avLst/>
          </a:prstGeom>
        </p:spPr>
      </p:pic>
      <p:sp>
        <p:nvSpPr>
          <p:cNvPr id="7" name="TextBox 6"/>
          <p:cNvSpPr txBox="1"/>
          <p:nvPr/>
        </p:nvSpPr>
        <p:spPr>
          <a:xfrm>
            <a:off x="2590800" y="3000111"/>
            <a:ext cx="646331" cy="369332"/>
          </a:xfrm>
          <a:prstGeom prst="rect">
            <a:avLst/>
          </a:prstGeom>
          <a:solidFill>
            <a:schemeClr val="accent4">
              <a:lumMod val="85000"/>
            </a:schemeClr>
          </a:solidFill>
        </p:spPr>
        <p:txBody>
          <a:bodyPr wrap="none" rtlCol="0">
            <a:spAutoFit/>
          </a:bodyPr>
          <a:lstStyle/>
          <a:p>
            <a:r>
              <a:rPr lang="en-US" b="1" dirty="0">
                <a:solidFill>
                  <a:srgbClr val="002060"/>
                </a:solidFill>
              </a:rPr>
              <a:t>1986</a:t>
            </a:r>
          </a:p>
        </p:txBody>
      </p:sp>
    </p:spTree>
    <p:extLst>
      <p:ext uri="{BB962C8B-B14F-4D97-AF65-F5344CB8AC3E}">
        <p14:creationId xmlns:p14="http://schemas.microsoft.com/office/powerpoint/2010/main" val="360246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1"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500"/>
                            </p:stCondLst>
                            <p:childTnLst>
                              <p:par>
                                <p:cTn id="20" presetID="6" presetClass="emph" presetSubtype="0" fill="hold" grpId="0" nodeType="afterEffect">
                                  <p:stCondLst>
                                    <p:cond delay="1000"/>
                                  </p:stCondLst>
                                  <p:childTnLst>
                                    <p:animScale>
                                      <p:cBhvr>
                                        <p:cTn id="2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Final Thoughts</a:t>
            </a:r>
          </a:p>
        </p:txBody>
      </p:sp>
      <p:sp>
        <p:nvSpPr>
          <p:cNvPr id="3" name="Content Placeholder 2"/>
          <p:cNvSpPr>
            <a:spLocks noGrp="1"/>
          </p:cNvSpPr>
          <p:nvPr>
            <p:ph idx="1"/>
          </p:nvPr>
        </p:nvSpPr>
        <p:spPr>
          <a:xfrm>
            <a:off x="304800" y="1600200"/>
            <a:ext cx="8686800" cy="4525963"/>
          </a:xfrm>
        </p:spPr>
        <p:txBody>
          <a:bodyPr>
            <a:normAutofit lnSpcReduction="10000"/>
          </a:bodyPr>
          <a:lstStyle/>
          <a:p>
            <a:r>
              <a:rPr lang="en-US" dirty="0">
                <a:solidFill>
                  <a:srgbClr val="FFFFFF"/>
                </a:solidFill>
              </a:rPr>
              <a:t>Every generation sees itself as better and harder working than the one before </a:t>
            </a:r>
          </a:p>
          <a:p>
            <a:pPr lvl="2"/>
            <a:r>
              <a:rPr lang="en-US" dirty="0" err="1">
                <a:solidFill>
                  <a:srgbClr val="FFFFFF"/>
                </a:solidFill>
              </a:rPr>
              <a:t>Dubovsky</a:t>
            </a:r>
            <a:r>
              <a:rPr lang="en-US" dirty="0">
                <a:solidFill>
                  <a:srgbClr val="FFFFFF"/>
                </a:solidFill>
              </a:rPr>
              <a:t> “Coping with Entitlement in Medical Education” 1986</a:t>
            </a:r>
          </a:p>
          <a:p>
            <a:r>
              <a:rPr lang="en-US" dirty="0">
                <a:solidFill>
                  <a:srgbClr val="FFFFFF"/>
                </a:solidFill>
              </a:rPr>
              <a:t>We bring positives to the table</a:t>
            </a:r>
          </a:p>
          <a:p>
            <a:pPr lvl="2"/>
            <a:r>
              <a:rPr lang="en-US" dirty="0">
                <a:solidFill>
                  <a:srgbClr val="FFFFFF"/>
                </a:solidFill>
              </a:rPr>
              <a:t>Is more of a focus on work/life balance a bad thing?</a:t>
            </a:r>
          </a:p>
          <a:p>
            <a:pPr lvl="2"/>
            <a:r>
              <a:rPr lang="en-US" dirty="0">
                <a:solidFill>
                  <a:srgbClr val="FFFFFF"/>
                </a:solidFill>
              </a:rPr>
              <a:t>Feedback early and often shown to be a very effective method of teaching and learning</a:t>
            </a:r>
          </a:p>
          <a:p>
            <a:r>
              <a:rPr lang="en-US" dirty="0">
                <a:solidFill>
                  <a:srgbClr val="FFFFFF"/>
                </a:solidFill>
              </a:rPr>
              <a:t>Don’t confuse laziness and lack of motivation with not having had adequate instruction!</a:t>
            </a:r>
          </a:p>
        </p:txBody>
      </p:sp>
    </p:spTree>
    <p:extLst>
      <p:ext uri="{BB962C8B-B14F-4D97-AF65-F5344CB8AC3E}">
        <p14:creationId xmlns:p14="http://schemas.microsoft.com/office/powerpoint/2010/main" val="571839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Final Thoughts</a:t>
            </a:r>
          </a:p>
        </p:txBody>
      </p:sp>
      <p:sp>
        <p:nvSpPr>
          <p:cNvPr id="3" name="Content Placeholder 2"/>
          <p:cNvSpPr>
            <a:spLocks noGrp="1"/>
          </p:cNvSpPr>
          <p:nvPr>
            <p:ph idx="1"/>
          </p:nvPr>
        </p:nvSpPr>
        <p:spPr>
          <a:xfrm>
            <a:off x="152400" y="1219645"/>
            <a:ext cx="8372475" cy="1295400"/>
          </a:xfrm>
        </p:spPr>
        <p:txBody>
          <a:bodyPr/>
          <a:lstStyle/>
          <a:p>
            <a:r>
              <a:rPr lang="en-US" dirty="0"/>
              <a:t>Can we meet in the middle?</a:t>
            </a:r>
          </a:p>
        </p:txBody>
      </p:sp>
      <p:pic>
        <p:nvPicPr>
          <p:cNvPr id="5" name="Picture 4"/>
          <p:cNvPicPr>
            <a:picLocks noChangeAspect="1"/>
          </p:cNvPicPr>
          <p:nvPr/>
        </p:nvPicPr>
        <p:blipFill>
          <a:blip r:embed="rId2"/>
          <a:stretch>
            <a:fillRect/>
          </a:stretch>
        </p:blipFill>
        <p:spPr>
          <a:xfrm>
            <a:off x="5804989" y="1285052"/>
            <a:ext cx="3263299" cy="1838325"/>
          </a:xfrm>
          <a:prstGeom prst="rect">
            <a:avLst/>
          </a:prstGeom>
        </p:spPr>
      </p:pic>
      <p:pic>
        <p:nvPicPr>
          <p:cNvPr id="7" name="Picture 6"/>
          <p:cNvPicPr>
            <a:picLocks noChangeAspect="1"/>
          </p:cNvPicPr>
          <p:nvPr/>
        </p:nvPicPr>
        <p:blipFill rotWithShape="1">
          <a:blip r:embed="rId3"/>
          <a:srcRect l="10001" t="10010" r="3999" b="13636"/>
          <a:stretch/>
        </p:blipFill>
        <p:spPr>
          <a:xfrm>
            <a:off x="760522" y="4038462"/>
            <a:ext cx="3276600" cy="2239986"/>
          </a:xfrm>
          <a:prstGeom prst="rect">
            <a:avLst/>
          </a:prstGeom>
        </p:spPr>
      </p:pic>
      <p:pic>
        <p:nvPicPr>
          <p:cNvPr id="8" name="Picture 7"/>
          <p:cNvPicPr>
            <a:picLocks noChangeAspect="1"/>
          </p:cNvPicPr>
          <p:nvPr/>
        </p:nvPicPr>
        <p:blipFill>
          <a:blip r:embed="rId4"/>
          <a:stretch>
            <a:fillRect/>
          </a:stretch>
        </p:blipFill>
        <p:spPr>
          <a:xfrm>
            <a:off x="0" y="2285555"/>
            <a:ext cx="2600569" cy="2271712"/>
          </a:xfrm>
          <a:prstGeom prst="rect">
            <a:avLst/>
          </a:prstGeom>
        </p:spPr>
      </p:pic>
      <p:pic>
        <p:nvPicPr>
          <p:cNvPr id="4" name="Picture 3"/>
          <p:cNvPicPr>
            <a:picLocks noChangeAspect="1"/>
          </p:cNvPicPr>
          <p:nvPr/>
        </p:nvPicPr>
        <p:blipFill>
          <a:blip r:embed="rId5"/>
          <a:stretch>
            <a:fillRect/>
          </a:stretch>
        </p:blipFill>
        <p:spPr>
          <a:xfrm>
            <a:off x="4455301" y="2285555"/>
            <a:ext cx="2657475" cy="1724025"/>
          </a:xfrm>
          <a:prstGeom prst="rect">
            <a:avLst/>
          </a:prstGeom>
        </p:spPr>
      </p:pic>
      <p:pic>
        <p:nvPicPr>
          <p:cNvPr id="10" name="Picture 9"/>
          <p:cNvPicPr>
            <a:picLocks noChangeAspect="1"/>
          </p:cNvPicPr>
          <p:nvPr/>
        </p:nvPicPr>
        <p:blipFill>
          <a:blip r:embed="rId6"/>
          <a:stretch>
            <a:fillRect/>
          </a:stretch>
        </p:blipFill>
        <p:spPr>
          <a:xfrm>
            <a:off x="2360056" y="1904554"/>
            <a:ext cx="1838325" cy="2486025"/>
          </a:xfrm>
          <a:prstGeom prst="rect">
            <a:avLst/>
          </a:prstGeom>
        </p:spPr>
      </p:pic>
      <p:pic>
        <p:nvPicPr>
          <p:cNvPr id="9" name="Picture 8"/>
          <p:cNvPicPr>
            <a:picLocks noChangeAspect="1"/>
          </p:cNvPicPr>
          <p:nvPr/>
        </p:nvPicPr>
        <p:blipFill>
          <a:blip r:embed="rId7"/>
          <a:stretch>
            <a:fillRect/>
          </a:stretch>
        </p:blipFill>
        <p:spPr>
          <a:xfrm>
            <a:off x="5401235" y="3810000"/>
            <a:ext cx="3658088" cy="2060894"/>
          </a:xfrm>
          <a:prstGeom prst="rect">
            <a:avLst/>
          </a:prstGeom>
        </p:spPr>
      </p:pic>
    </p:spTree>
    <p:extLst>
      <p:ext uri="{BB962C8B-B14F-4D97-AF65-F5344CB8AC3E}">
        <p14:creationId xmlns:p14="http://schemas.microsoft.com/office/powerpoint/2010/main" val="888180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457200" y="1143000"/>
            <a:ext cx="8372475" cy="4419600"/>
          </a:xfrm>
        </p:spPr>
        <p:txBody>
          <a:bodyPr/>
          <a:lstStyle/>
          <a:p>
            <a:r>
              <a:rPr lang="en-US" dirty="0"/>
              <a:t>Student clerkship in Surgery</a:t>
            </a:r>
          </a:p>
          <a:p>
            <a:pPr lvl="1"/>
            <a:r>
              <a:rPr lang="en-US" dirty="0"/>
              <a:t>Education first</a:t>
            </a:r>
          </a:p>
          <a:p>
            <a:pPr lvl="1"/>
            <a:r>
              <a:rPr lang="en-US" dirty="0"/>
              <a:t>Immerse in field, hands on learning</a:t>
            </a:r>
          </a:p>
          <a:p>
            <a:pPr lvl="1"/>
            <a:r>
              <a:rPr lang="en-US" dirty="0"/>
              <a:t>USE us as resource, not  impediment to care</a:t>
            </a:r>
          </a:p>
          <a:p>
            <a:pPr lvl="1"/>
            <a:r>
              <a:rPr lang="en-US" dirty="0"/>
              <a:t>Engage our enthusiasm, set bar high</a:t>
            </a:r>
          </a:p>
          <a:p>
            <a:pPr lvl="1"/>
            <a:r>
              <a:rPr lang="en-US" dirty="0"/>
              <a:t>Remember that it is ALL new, and if we fail once, don’t discourage</a:t>
            </a:r>
          </a:p>
          <a:p>
            <a:pPr lvl="1"/>
            <a:r>
              <a:rPr lang="en-US" dirty="0"/>
              <a:t>Trust that we are there to care as much as learn</a:t>
            </a:r>
          </a:p>
        </p:txBody>
      </p:sp>
    </p:spTree>
    <p:extLst>
      <p:ext uri="{BB962C8B-B14F-4D97-AF65-F5344CB8AC3E}">
        <p14:creationId xmlns:p14="http://schemas.microsoft.com/office/powerpoint/2010/main" val="3523230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482" y="1143000"/>
            <a:ext cx="9139518" cy="4724400"/>
          </a:xfrm>
        </p:spPr>
        <p:txBody>
          <a:bodyPr/>
          <a:lstStyle/>
          <a:p>
            <a:pPr marL="0" indent="0">
              <a:buNone/>
            </a:pPr>
            <a:r>
              <a:rPr lang="en-US" sz="1800" dirty="0">
                <a:cs typeface="Times New Roman" panose="02020603050405020304" pitchFamily="18" charset="0"/>
              </a:rPr>
              <a:t>Bradley et al; </a:t>
            </a:r>
            <a:r>
              <a:rPr lang="en-US" sz="1800" i="1" dirty="0">
                <a:cs typeface="Times New Roman" panose="02020603050405020304" pitchFamily="18" charset="0"/>
              </a:rPr>
              <a:t>The surgical clerkship: a contemporary paradigm. </a:t>
            </a:r>
            <a:r>
              <a:rPr lang="en-US" sz="1800" dirty="0">
                <a:cs typeface="Times New Roman" panose="02020603050405020304" pitchFamily="18" charset="0"/>
              </a:rPr>
              <a:t>J of Surgical Research. 11</a:t>
            </a:r>
            <a:r>
              <a:rPr lang="pt-BR" sz="1800" dirty="0">
                <a:cs typeface="Times New Roman" panose="02020603050405020304" pitchFamily="18" charset="0"/>
              </a:rPr>
              <a:t>7:14-	20 (2012).</a:t>
            </a:r>
            <a:endParaRPr lang="en-US" sz="1800" dirty="0">
              <a:cs typeface="Times New Roman" panose="02020603050405020304" pitchFamily="18" charset="0"/>
            </a:endParaRPr>
          </a:p>
          <a:p>
            <a:pPr marL="0" indent="0">
              <a:buNone/>
            </a:pPr>
            <a:r>
              <a:rPr lang="en-US" sz="1800" dirty="0" err="1">
                <a:cs typeface="Times New Roman" panose="02020603050405020304" pitchFamily="18" charset="0"/>
              </a:rPr>
              <a:t>Dubovsky</a:t>
            </a:r>
            <a:r>
              <a:rPr lang="en-US" sz="1800" dirty="0">
                <a:cs typeface="Times New Roman" panose="02020603050405020304" pitchFamily="18" charset="0"/>
              </a:rPr>
              <a:t>, SL. </a:t>
            </a:r>
            <a:r>
              <a:rPr lang="en-US" sz="1800" i="1" dirty="0">
                <a:cs typeface="Times New Roman" panose="02020603050405020304" pitchFamily="18" charset="0"/>
              </a:rPr>
              <a:t>Coping with Entitlement in Medical Education</a:t>
            </a:r>
            <a:r>
              <a:rPr lang="en-US" sz="1800" dirty="0">
                <a:cs typeface="Times New Roman" panose="02020603050405020304" pitchFamily="18" charset="0"/>
              </a:rPr>
              <a:t>. N </a:t>
            </a:r>
            <a:r>
              <a:rPr lang="en-US" sz="1800" dirty="0" err="1">
                <a:cs typeface="Times New Roman" panose="02020603050405020304" pitchFamily="18" charset="0"/>
              </a:rPr>
              <a:t>Engl</a:t>
            </a:r>
            <a:r>
              <a:rPr lang="en-US" sz="1800" dirty="0">
                <a:cs typeface="Times New Roman" panose="02020603050405020304" pitchFamily="18" charset="0"/>
              </a:rPr>
              <a:t> J Med. 315:1672-4(1986).</a:t>
            </a:r>
          </a:p>
          <a:p>
            <a:pPr marL="0" indent="0">
              <a:buNone/>
            </a:pPr>
            <a:r>
              <a:rPr lang="en-US" sz="1800" dirty="0">
                <a:cs typeface="Times New Roman" panose="02020603050405020304" pitchFamily="18" charset="0"/>
              </a:rPr>
              <a:t>Goldin, SB; et al; </a:t>
            </a:r>
            <a:r>
              <a:rPr lang="en-US" sz="1800" i="1" dirty="0">
                <a:cs typeface="Times New Roman" panose="02020603050405020304" pitchFamily="18" charset="0"/>
              </a:rPr>
              <a:t>Perspectives of Third-Year Medical Students Toward Their Surgical Clerkship 	and a Surgical Career.</a:t>
            </a:r>
            <a:r>
              <a:rPr lang="en-US" sz="1800" dirty="0">
                <a:cs typeface="Times New Roman" panose="02020603050405020304" pitchFamily="18" charset="0"/>
              </a:rPr>
              <a:t> J of Surgical Research. 142:7–12 (2007).</a:t>
            </a:r>
          </a:p>
          <a:p>
            <a:pPr marL="0" indent="0">
              <a:buNone/>
            </a:pPr>
            <a:r>
              <a:rPr lang="en-US" sz="1800" dirty="0" err="1">
                <a:cs typeface="Times New Roman" panose="02020603050405020304" pitchFamily="18" charset="0"/>
              </a:rPr>
              <a:t>Lipman</a:t>
            </a:r>
            <a:r>
              <a:rPr lang="en-US" sz="1800" dirty="0">
                <a:cs typeface="Times New Roman" panose="02020603050405020304" pitchFamily="18" charset="0"/>
              </a:rPr>
              <a:t>, et al. </a:t>
            </a:r>
            <a:r>
              <a:rPr lang="en-US" sz="1800" i="1" dirty="0">
                <a:cs typeface="Times New Roman" panose="02020603050405020304" pitchFamily="18" charset="0"/>
              </a:rPr>
              <a:t>Defining Honors in the Surgery Clerkship</a:t>
            </a:r>
            <a:r>
              <a:rPr lang="en-US" sz="1800" dirty="0">
                <a:cs typeface="Times New Roman" panose="02020603050405020304" pitchFamily="18" charset="0"/>
              </a:rPr>
              <a:t>. J Am </a:t>
            </a:r>
            <a:r>
              <a:rPr lang="en-US" sz="1800" dirty="0" err="1">
                <a:cs typeface="Times New Roman" panose="02020603050405020304" pitchFamily="18" charset="0"/>
              </a:rPr>
              <a:t>Coll</a:t>
            </a:r>
            <a:r>
              <a:rPr lang="en-US" sz="1800" dirty="0">
                <a:cs typeface="Times New Roman" panose="02020603050405020304" pitchFamily="18" charset="0"/>
              </a:rPr>
              <a:t> Surg. July 2016. 1-5.</a:t>
            </a:r>
          </a:p>
          <a:p>
            <a:pPr marL="0" indent="0">
              <a:buNone/>
            </a:pPr>
            <a:r>
              <a:rPr lang="en-US" sz="1800" dirty="0">
                <a:cs typeface="Times New Roman" panose="02020603050405020304" pitchFamily="18" charset="0"/>
              </a:rPr>
              <a:t>Phillips, et al; </a:t>
            </a:r>
            <a:r>
              <a:rPr lang="en-US" sz="1800" i="1" dirty="0">
                <a:cs typeface="Times New Roman" panose="02020603050405020304" pitchFamily="18" charset="0"/>
              </a:rPr>
              <a:t>Training the millennial generation: Understanding the new generation of  learners 	entering colon and rectal residency. </a:t>
            </a:r>
            <a:r>
              <a:rPr lang="en-US" sz="1800" dirty="0">
                <a:cs typeface="Times New Roman" panose="02020603050405020304" pitchFamily="18" charset="0"/>
              </a:rPr>
              <a:t>Seminars in Colon and Rectal Surgery. </a:t>
            </a:r>
          </a:p>
          <a:p>
            <a:pPr marL="0" indent="0">
              <a:buNone/>
            </a:pPr>
            <a:r>
              <a:rPr lang="en-US" sz="1800" dirty="0">
                <a:cs typeface="Times New Roman" panose="02020603050405020304" pitchFamily="18" charset="0"/>
              </a:rPr>
              <a:t>	26:147–149 (2015).</a:t>
            </a:r>
          </a:p>
          <a:p>
            <a:pPr marL="0" indent="0">
              <a:buNone/>
            </a:pPr>
            <a:r>
              <a:rPr lang="fr-FR" sz="1800" dirty="0">
                <a:cs typeface="Times New Roman" panose="02020603050405020304" pitchFamily="18" charset="0"/>
              </a:rPr>
              <a:t>Schmidt et al</a:t>
            </a:r>
            <a:r>
              <a:rPr lang="en-US" sz="1800" dirty="0">
                <a:cs typeface="Times New Roman" panose="02020603050405020304" pitchFamily="18" charset="0"/>
              </a:rPr>
              <a:t>; </a:t>
            </a:r>
            <a:r>
              <a:rPr lang="en-US" sz="1800" i="1" dirty="0">
                <a:cs typeface="Times New Roman" panose="02020603050405020304" pitchFamily="18" charset="0"/>
              </a:rPr>
              <a:t>Factors influencing US medical students’ decision to pursue surgery</a:t>
            </a:r>
            <a:r>
              <a:rPr lang="en-US" sz="1800" dirty="0">
                <a:cs typeface="Times New Roman" panose="02020603050405020304" pitchFamily="18" charset="0"/>
              </a:rPr>
              <a:t>. Journal of 	Surgical Research, 203:64-74 (2016).</a:t>
            </a:r>
          </a:p>
          <a:p>
            <a:pPr marL="0" indent="0">
              <a:buNone/>
            </a:pPr>
            <a:r>
              <a:rPr lang="en-US" sz="1800" dirty="0">
                <a:cs typeface="Times New Roman" panose="02020603050405020304" pitchFamily="18" charset="0"/>
              </a:rPr>
              <a:t>Stone et al; </a:t>
            </a:r>
            <a:r>
              <a:rPr lang="en-US" sz="1800" i="1" dirty="0">
                <a:cs typeface="Times New Roman" panose="02020603050405020304" pitchFamily="18" charset="0"/>
              </a:rPr>
              <a:t>Under the Knife: Medical Student Perceptions of Intimidation and 	Mistreatment</a:t>
            </a:r>
            <a:r>
              <a:rPr lang="en-US" sz="1800" dirty="0">
                <a:cs typeface="Times New Roman" panose="02020603050405020304" pitchFamily="18" charset="0"/>
              </a:rPr>
              <a:t>. J 	of Surgical Education. 72:749-753 (2015). </a:t>
            </a:r>
          </a:p>
          <a:p>
            <a:pPr marL="0" indent="0">
              <a:buNone/>
            </a:pPr>
            <a:r>
              <a:rPr lang="de-DE" sz="1800" dirty="0">
                <a:cs typeface="Times New Roman" panose="02020603050405020304" pitchFamily="18" charset="0"/>
              </a:rPr>
              <a:t>Zundel1 et al; </a:t>
            </a:r>
            <a:r>
              <a:rPr lang="en-US" sz="1800" i="1" dirty="0">
                <a:cs typeface="Times New Roman" panose="02020603050405020304" pitchFamily="18" charset="0"/>
              </a:rPr>
              <a:t>The surgical experience of current non-surgeons gained at medical school: a 	survey analysis with implications for teaching today’s students</a:t>
            </a:r>
            <a:r>
              <a:rPr lang="en-US" sz="1800" dirty="0">
                <a:cs typeface="Times New Roman" panose="02020603050405020304" pitchFamily="18" charset="0"/>
              </a:rPr>
              <a:t>. BMC 	Medical 	Education 15:187(2015).</a:t>
            </a:r>
          </a:p>
        </p:txBody>
      </p:sp>
      <p:sp>
        <p:nvSpPr>
          <p:cNvPr id="5" name="AutoShape 2" descr="Archive Indicator"/>
          <p:cNvSpPr>
            <a:spLocks noChangeAspect="1" noChangeArrowheads="1"/>
          </p:cNvSpPr>
          <p:nvPr/>
        </p:nvSpPr>
        <p:spPr bwMode="auto">
          <a:xfrm>
            <a:off x="2295525" y="1287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843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say about us….</a:t>
            </a:r>
          </a:p>
        </p:txBody>
      </p:sp>
      <p:sp>
        <p:nvSpPr>
          <p:cNvPr id="3" name="Content Placeholder 2"/>
          <p:cNvSpPr>
            <a:spLocks noGrp="1"/>
          </p:cNvSpPr>
          <p:nvPr>
            <p:ph idx="1"/>
          </p:nvPr>
        </p:nvSpPr>
        <p:spPr/>
        <p:txBody>
          <a:bodyPr/>
          <a:lstStyle/>
          <a:p>
            <a:r>
              <a:rPr lang="en-US" sz="2800" dirty="0">
                <a:solidFill>
                  <a:srgbClr val="FFFFFF"/>
                </a:solidFill>
              </a:rPr>
              <a:t>Spoon fed</a:t>
            </a:r>
          </a:p>
          <a:p>
            <a:r>
              <a:rPr lang="en-US" sz="2800" dirty="0">
                <a:solidFill>
                  <a:srgbClr val="FFFFFF"/>
                </a:solidFill>
              </a:rPr>
              <a:t>Instant feedback</a:t>
            </a:r>
          </a:p>
          <a:p>
            <a:r>
              <a:rPr lang="en-US" sz="2800" dirty="0">
                <a:solidFill>
                  <a:srgbClr val="FFFFFF"/>
                </a:solidFill>
              </a:rPr>
              <a:t>No negative feedback </a:t>
            </a:r>
          </a:p>
          <a:p>
            <a:r>
              <a:rPr lang="en-US" sz="2800" dirty="0">
                <a:solidFill>
                  <a:srgbClr val="FFFFFF"/>
                </a:solidFill>
              </a:rPr>
              <a:t>Shift-work mentality</a:t>
            </a:r>
          </a:p>
          <a:p>
            <a:r>
              <a:rPr lang="en-US" sz="2800" dirty="0">
                <a:solidFill>
                  <a:srgbClr val="FFFFFF"/>
                </a:solidFill>
              </a:rPr>
              <a:t>“Work-life balance”  </a:t>
            </a:r>
          </a:p>
          <a:p>
            <a:r>
              <a:rPr lang="en-US" sz="2800" dirty="0">
                <a:solidFill>
                  <a:srgbClr val="FFFFFF"/>
                </a:solidFill>
              </a:rPr>
              <a:t>Rule followers</a:t>
            </a:r>
          </a:p>
          <a:p>
            <a:r>
              <a:rPr lang="en-US" dirty="0">
                <a:solidFill>
                  <a:srgbClr val="FFFFFF"/>
                </a:solidFill>
              </a:rPr>
              <a:t>Tech-savvy</a:t>
            </a:r>
          </a:p>
        </p:txBody>
      </p:sp>
    </p:spTree>
    <p:extLst>
      <p:ext uri="{BB962C8B-B14F-4D97-AF65-F5344CB8AC3E}">
        <p14:creationId xmlns:p14="http://schemas.microsoft.com/office/powerpoint/2010/main" val="389988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say about you…</a:t>
            </a:r>
          </a:p>
        </p:txBody>
      </p:sp>
      <p:sp>
        <p:nvSpPr>
          <p:cNvPr id="3" name="Content Placeholder 2"/>
          <p:cNvSpPr>
            <a:spLocks noGrp="1"/>
          </p:cNvSpPr>
          <p:nvPr>
            <p:ph sz="half" idx="1"/>
          </p:nvPr>
        </p:nvSpPr>
        <p:spPr>
          <a:xfrm>
            <a:off x="457200" y="1600200"/>
            <a:ext cx="7391400" cy="4525963"/>
          </a:xfrm>
        </p:spPr>
        <p:txBody>
          <a:bodyPr/>
          <a:lstStyle/>
          <a:p>
            <a:r>
              <a:rPr lang="en-US" dirty="0">
                <a:solidFill>
                  <a:srgbClr val="FFFFFF"/>
                </a:solidFill>
              </a:rPr>
              <a:t>Unrealistic expectations</a:t>
            </a:r>
          </a:p>
          <a:p>
            <a:r>
              <a:rPr lang="en-US" dirty="0">
                <a:solidFill>
                  <a:srgbClr val="FFFFFF"/>
                </a:solidFill>
              </a:rPr>
              <a:t>Poorly defined expectations</a:t>
            </a:r>
          </a:p>
          <a:p>
            <a:r>
              <a:rPr lang="en-US" dirty="0">
                <a:solidFill>
                  <a:srgbClr val="FFFFFF"/>
                </a:solidFill>
              </a:rPr>
              <a:t>Unable to relate to our level of training </a:t>
            </a:r>
          </a:p>
          <a:p>
            <a:r>
              <a:rPr lang="en-US" dirty="0">
                <a:solidFill>
                  <a:srgbClr val="FFFFFF"/>
                </a:solidFill>
              </a:rPr>
              <a:t>Assume that the younger generations are ‘inferior’ or ‘lazy’</a:t>
            </a:r>
          </a:p>
          <a:p>
            <a:r>
              <a:rPr lang="en-US" dirty="0">
                <a:solidFill>
                  <a:srgbClr val="FFFFFF"/>
                </a:solidFill>
              </a:rPr>
              <a:t>Insensitive to the demands on a medical student in the 21</a:t>
            </a:r>
            <a:r>
              <a:rPr lang="en-US" baseline="30000" dirty="0">
                <a:solidFill>
                  <a:srgbClr val="FFFFFF"/>
                </a:solidFill>
              </a:rPr>
              <a:t>st</a:t>
            </a:r>
            <a:r>
              <a:rPr lang="en-US" dirty="0">
                <a:solidFill>
                  <a:srgbClr val="FFFFFF"/>
                </a:solidFill>
              </a:rPr>
              <a:t> century </a:t>
            </a:r>
          </a:p>
        </p:txBody>
      </p:sp>
    </p:spTree>
    <p:extLst>
      <p:ext uri="{BB962C8B-B14F-4D97-AF65-F5344CB8AC3E}">
        <p14:creationId xmlns:p14="http://schemas.microsoft.com/office/powerpoint/2010/main" val="279886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want</a:t>
            </a:r>
          </a:p>
        </p:txBody>
      </p:sp>
      <p:sp>
        <p:nvSpPr>
          <p:cNvPr id="3" name="Content Placeholder 2"/>
          <p:cNvSpPr>
            <a:spLocks noGrp="1"/>
          </p:cNvSpPr>
          <p:nvPr>
            <p:ph idx="1"/>
          </p:nvPr>
        </p:nvSpPr>
        <p:spPr>
          <a:xfrm>
            <a:off x="152400" y="1357201"/>
            <a:ext cx="8372475" cy="4419600"/>
          </a:xfrm>
        </p:spPr>
        <p:txBody>
          <a:bodyPr numCol="2"/>
          <a:lstStyle/>
          <a:p>
            <a:r>
              <a:rPr lang="en-US" sz="2400" dirty="0">
                <a:solidFill>
                  <a:srgbClr val="FFFFFF"/>
                </a:solidFill>
              </a:rPr>
              <a:t>Communication skills</a:t>
            </a:r>
          </a:p>
          <a:p>
            <a:r>
              <a:rPr lang="en-US" sz="2400" dirty="0">
                <a:solidFill>
                  <a:srgbClr val="FFFFFF"/>
                </a:solidFill>
              </a:rPr>
              <a:t>Information synthesis</a:t>
            </a:r>
          </a:p>
          <a:p>
            <a:r>
              <a:rPr lang="en-US" sz="2400" dirty="0">
                <a:solidFill>
                  <a:srgbClr val="FFFFFF"/>
                </a:solidFill>
              </a:rPr>
              <a:t>Professionalism</a:t>
            </a:r>
          </a:p>
          <a:p>
            <a:r>
              <a:rPr lang="en-US" sz="2400" dirty="0">
                <a:solidFill>
                  <a:srgbClr val="FFFFFF"/>
                </a:solidFill>
              </a:rPr>
              <a:t>Work ethic</a:t>
            </a:r>
          </a:p>
          <a:p>
            <a:r>
              <a:rPr lang="en-US" sz="2400" dirty="0">
                <a:solidFill>
                  <a:srgbClr val="FFFFFF"/>
                </a:solidFill>
              </a:rPr>
              <a:t>Accurate H&amp;Ps</a:t>
            </a:r>
          </a:p>
          <a:p>
            <a:r>
              <a:rPr lang="en-US" sz="2400" dirty="0">
                <a:solidFill>
                  <a:srgbClr val="FFFFFF"/>
                </a:solidFill>
              </a:rPr>
              <a:t>Enthusiasm</a:t>
            </a:r>
          </a:p>
          <a:p>
            <a:r>
              <a:rPr lang="en-US" sz="2400" dirty="0">
                <a:solidFill>
                  <a:srgbClr val="FFFFFF"/>
                </a:solidFill>
              </a:rPr>
              <a:t>Taking advantage of </a:t>
            </a:r>
            <a:br>
              <a:rPr lang="en-US" sz="2400" dirty="0">
                <a:solidFill>
                  <a:srgbClr val="FFFFFF"/>
                </a:solidFill>
              </a:rPr>
            </a:br>
            <a:r>
              <a:rPr lang="en-US" sz="2400" dirty="0">
                <a:solidFill>
                  <a:srgbClr val="FFFFFF"/>
                </a:solidFill>
              </a:rPr>
              <a:t>learning opportunities</a:t>
            </a:r>
          </a:p>
          <a:p>
            <a:endParaRPr lang="en-US" sz="2400" dirty="0">
              <a:solidFill>
                <a:srgbClr val="FFFFFF"/>
              </a:solidFill>
            </a:endParaRPr>
          </a:p>
          <a:p>
            <a:r>
              <a:rPr lang="en-US" sz="2400" dirty="0"/>
              <a:t>High shelf scores</a:t>
            </a:r>
          </a:p>
          <a:p>
            <a:endParaRPr lang="en-US" sz="2400" dirty="0">
              <a:solidFill>
                <a:srgbClr val="FFFFFF"/>
              </a:solidFill>
            </a:endParaRPr>
          </a:p>
          <a:p>
            <a:endParaRPr lang="en-US" sz="2400" dirty="0">
              <a:solidFill>
                <a:srgbClr val="FFFFFF"/>
              </a:solidFill>
            </a:endParaRPr>
          </a:p>
          <a:p>
            <a:endParaRPr lang="en-US" sz="2400" dirty="0"/>
          </a:p>
        </p:txBody>
      </p:sp>
      <p:pic>
        <p:nvPicPr>
          <p:cNvPr id="5" name="Picture 4"/>
          <p:cNvPicPr>
            <a:picLocks noChangeAspect="1"/>
          </p:cNvPicPr>
          <p:nvPr/>
        </p:nvPicPr>
        <p:blipFill>
          <a:blip r:embed="rId3"/>
          <a:stretch>
            <a:fillRect/>
          </a:stretch>
        </p:blipFill>
        <p:spPr>
          <a:xfrm>
            <a:off x="3658928" y="1905000"/>
            <a:ext cx="5485072" cy="3871801"/>
          </a:xfrm>
          <a:prstGeom prst="rect">
            <a:avLst/>
          </a:prstGeom>
        </p:spPr>
      </p:pic>
    </p:spTree>
    <p:extLst>
      <p:ext uri="{BB962C8B-B14F-4D97-AF65-F5344CB8AC3E}">
        <p14:creationId xmlns:p14="http://schemas.microsoft.com/office/powerpoint/2010/main" val="100546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wish you remembered</a:t>
            </a:r>
          </a:p>
        </p:txBody>
      </p:sp>
      <p:sp>
        <p:nvSpPr>
          <p:cNvPr id="3" name="Content Placeholder 2"/>
          <p:cNvSpPr>
            <a:spLocks noGrp="1"/>
          </p:cNvSpPr>
          <p:nvPr>
            <p:ph idx="1"/>
          </p:nvPr>
        </p:nvSpPr>
        <p:spPr>
          <a:xfrm>
            <a:off x="457201" y="1447800"/>
            <a:ext cx="7924800" cy="4419600"/>
          </a:xfrm>
        </p:spPr>
        <p:txBody>
          <a:bodyPr/>
          <a:lstStyle/>
          <a:p>
            <a:r>
              <a:rPr lang="en-US" sz="2800" dirty="0">
                <a:solidFill>
                  <a:srgbClr val="FFFFFF"/>
                </a:solidFill>
              </a:rPr>
              <a:t>You were once a 3</a:t>
            </a:r>
            <a:r>
              <a:rPr lang="en-US" sz="2800" baseline="30000" dirty="0">
                <a:solidFill>
                  <a:srgbClr val="FFFFFF"/>
                </a:solidFill>
              </a:rPr>
              <a:t>rd</a:t>
            </a:r>
            <a:r>
              <a:rPr lang="en-US" sz="2800" dirty="0">
                <a:solidFill>
                  <a:srgbClr val="FFFFFF"/>
                </a:solidFill>
              </a:rPr>
              <a:t> year medical student who knew nothing.</a:t>
            </a:r>
          </a:p>
          <a:p>
            <a:r>
              <a:rPr lang="en-US" sz="2800" dirty="0">
                <a:solidFill>
                  <a:srgbClr val="FFFFFF"/>
                </a:solidFill>
              </a:rPr>
              <a:t>The OR is like nothing most of us have ever experienced before; the first 2 years of medical school prepare us for medicine wards and clinic, not surgery. </a:t>
            </a:r>
          </a:p>
          <a:p>
            <a:r>
              <a:rPr lang="en-US" sz="2800" dirty="0">
                <a:solidFill>
                  <a:srgbClr val="FFFFFF"/>
                </a:solidFill>
              </a:rPr>
              <a:t>Feeling useless is terrible, you just want to feel like you are contributing.</a:t>
            </a:r>
          </a:p>
          <a:p>
            <a:endParaRPr lang="en-US" dirty="0"/>
          </a:p>
        </p:txBody>
      </p:sp>
    </p:spTree>
    <p:extLst>
      <p:ext uri="{BB962C8B-B14F-4D97-AF65-F5344CB8AC3E}">
        <p14:creationId xmlns:p14="http://schemas.microsoft.com/office/powerpoint/2010/main" val="256028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t>Questions from the Survey: </a:t>
            </a:r>
          </a:p>
        </p:txBody>
      </p:sp>
      <p:sp>
        <p:nvSpPr>
          <p:cNvPr id="3" name="Content Placeholder 2"/>
          <p:cNvSpPr>
            <a:spLocks noGrp="1"/>
          </p:cNvSpPr>
          <p:nvPr>
            <p:ph idx="1"/>
          </p:nvPr>
        </p:nvSpPr>
        <p:spPr>
          <a:xfrm>
            <a:off x="0" y="1371600"/>
            <a:ext cx="9144000" cy="5943600"/>
          </a:xfrm>
        </p:spPr>
        <p:txBody>
          <a:bodyPr>
            <a:noAutofit/>
          </a:bodyPr>
          <a:lstStyle/>
          <a:p>
            <a:r>
              <a:rPr lang="en-US" dirty="0">
                <a:solidFill>
                  <a:srgbClr val="FFFFFF"/>
                </a:solidFill>
              </a:rPr>
              <a:t>Best experience on Surgery?</a:t>
            </a:r>
          </a:p>
          <a:p>
            <a:endParaRPr lang="en-US" sz="3600" dirty="0">
              <a:solidFill>
                <a:srgbClr val="FFFFFF"/>
              </a:solidFill>
            </a:endParaRPr>
          </a:p>
          <a:p>
            <a:r>
              <a:rPr lang="en-US" sz="3600" dirty="0">
                <a:solidFill>
                  <a:srgbClr val="FFFFFF"/>
                </a:solidFill>
              </a:rPr>
              <a:t>The last day. </a:t>
            </a:r>
          </a:p>
        </p:txBody>
      </p:sp>
    </p:spTree>
    <p:extLst>
      <p:ext uri="{BB962C8B-B14F-4D97-AF65-F5344CB8AC3E}">
        <p14:creationId xmlns:p14="http://schemas.microsoft.com/office/powerpoint/2010/main" val="389421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Questions Asked:</a:t>
            </a:r>
          </a:p>
        </p:txBody>
      </p:sp>
      <p:sp>
        <p:nvSpPr>
          <p:cNvPr id="3" name="Content Placeholder 2"/>
          <p:cNvSpPr>
            <a:spLocks noGrp="1"/>
          </p:cNvSpPr>
          <p:nvPr>
            <p:ph idx="1"/>
          </p:nvPr>
        </p:nvSpPr>
        <p:spPr>
          <a:xfrm>
            <a:off x="0" y="1295400"/>
            <a:ext cx="8915400" cy="4572000"/>
          </a:xfrm>
        </p:spPr>
        <p:txBody>
          <a:bodyPr/>
          <a:lstStyle/>
          <a:p>
            <a:r>
              <a:rPr lang="en-US" sz="2400" dirty="0">
                <a:solidFill>
                  <a:schemeClr val="bg1"/>
                </a:solidFill>
              </a:rPr>
              <a:t>What was your best experience on your surgery clerkship? How did the rest of your team contribute to that experience? What did you learn from it?</a:t>
            </a:r>
          </a:p>
          <a:p>
            <a:r>
              <a:rPr lang="en-US" sz="2400" dirty="0">
                <a:solidFill>
                  <a:schemeClr val="bg1"/>
                </a:solidFill>
              </a:rPr>
              <a:t>What was your worst experience on your surgery clerkship? How did your team contribute to that experience? What do you wish had gone differently?</a:t>
            </a:r>
          </a:p>
          <a:p>
            <a:r>
              <a:rPr lang="en-US" sz="2400" dirty="0">
                <a:solidFill>
                  <a:schemeClr val="bg1"/>
                </a:solidFill>
              </a:rPr>
              <a:t>What characteristics did your favorite/least favorite resident/attending possess? </a:t>
            </a:r>
          </a:p>
          <a:p>
            <a:r>
              <a:rPr lang="en-US" sz="2400" dirty="0">
                <a:solidFill>
                  <a:schemeClr val="bg1"/>
                </a:solidFill>
              </a:rPr>
              <a:t>What do you wish your educators (residents/ </a:t>
            </a:r>
            <a:r>
              <a:rPr lang="en-US" sz="2400" dirty="0" err="1">
                <a:solidFill>
                  <a:schemeClr val="bg1"/>
                </a:solidFill>
              </a:rPr>
              <a:t>attendings</a:t>
            </a:r>
            <a:r>
              <a:rPr lang="en-US" sz="2400" dirty="0">
                <a:solidFill>
                  <a:schemeClr val="bg1"/>
                </a:solidFill>
              </a:rPr>
              <a:t>/</a:t>
            </a:r>
            <a:r>
              <a:rPr lang="en-US" sz="2400" dirty="0" err="1">
                <a:solidFill>
                  <a:schemeClr val="bg1"/>
                </a:solidFill>
              </a:rPr>
              <a:t>etc</a:t>
            </a:r>
            <a:r>
              <a:rPr lang="en-US" sz="2400" dirty="0">
                <a:solidFill>
                  <a:schemeClr val="bg1"/>
                </a:solidFill>
              </a:rPr>
              <a:t>) remembered about medical school? </a:t>
            </a:r>
          </a:p>
          <a:p>
            <a:endParaRPr lang="en-US" sz="2800" b="1" dirty="0"/>
          </a:p>
          <a:p>
            <a:endParaRPr lang="en-US" sz="2800" dirty="0"/>
          </a:p>
        </p:txBody>
      </p:sp>
    </p:spTree>
    <p:extLst>
      <p:ext uri="{BB962C8B-B14F-4D97-AF65-F5344CB8AC3E}">
        <p14:creationId xmlns:p14="http://schemas.microsoft.com/office/powerpoint/2010/main" val="5978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UK 2016">
  <a:themeElements>
    <a:clrScheme name="Custom 1">
      <a:dk1>
        <a:srgbClr val="8DB3E2"/>
      </a:dk1>
      <a:lt1>
        <a:sysClr val="window" lastClr="FFFFFF"/>
      </a:lt1>
      <a:dk2>
        <a:srgbClr val="8DB3E2"/>
      </a:dk2>
      <a:lt2>
        <a:srgbClr val="EEECE1"/>
      </a:lt2>
      <a:accent1>
        <a:srgbClr val="C6D9F0"/>
      </a:accent1>
      <a:accent2>
        <a:srgbClr val="FFFFFF"/>
      </a:accent2>
      <a:accent3>
        <a:srgbClr val="C6D9F0"/>
      </a:accent3>
      <a:accent4>
        <a:srgbClr val="FFFFFF"/>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 2016</Template>
  <TotalTime>18645</TotalTime>
  <Words>2640</Words>
  <Application>Microsoft Office PowerPoint</Application>
  <PresentationFormat>On-screen Show (4:3)</PresentationFormat>
  <Paragraphs>317</Paragraphs>
  <Slides>36</Slides>
  <Notes>33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UK 2016</vt:lpstr>
      <vt:lpstr>Body Layouts</vt:lpstr>
      <vt:lpstr>Mythbusters Demystifying the 3rd year Student</vt:lpstr>
      <vt:lpstr>Disclosure </vt:lpstr>
      <vt:lpstr>Overview</vt:lpstr>
      <vt:lpstr>What you say about us….</vt:lpstr>
      <vt:lpstr>What we say about you…</vt:lpstr>
      <vt:lpstr>What you want</vt:lpstr>
      <vt:lpstr>What we wish you remembered</vt:lpstr>
      <vt:lpstr>Questions from the Survey: </vt:lpstr>
      <vt:lpstr>The Questions Asked:</vt:lpstr>
      <vt:lpstr>Question 1</vt:lpstr>
      <vt:lpstr>Responsive to investment</vt:lpstr>
      <vt:lpstr>Responsive to instruction</vt:lpstr>
      <vt:lpstr>Responsive to engagement</vt:lpstr>
      <vt:lpstr>The Consensus: Question 1</vt:lpstr>
      <vt:lpstr>Question 2</vt:lpstr>
      <vt:lpstr>Feeling excluded</vt:lpstr>
      <vt:lpstr>Poor instruction, lack of feedback</vt:lpstr>
      <vt:lpstr>The Consensus </vt:lpstr>
      <vt:lpstr>Question 3</vt:lpstr>
      <vt:lpstr>Took ‘ownership’ of students</vt:lpstr>
      <vt:lpstr>The Consensus</vt:lpstr>
      <vt:lpstr>Question 4</vt:lpstr>
      <vt:lpstr>Impatient, arrogant</vt:lpstr>
      <vt:lpstr>The Consensus</vt:lpstr>
      <vt:lpstr>Question 5</vt:lpstr>
      <vt:lpstr>PowerPoint Presentation</vt:lpstr>
      <vt:lpstr>PowerPoint Presentation</vt:lpstr>
      <vt:lpstr>Bridging the Generational Gap</vt:lpstr>
      <vt:lpstr>Expectations &amp; Feedback</vt:lpstr>
      <vt:lpstr>“Shift Work” Mentality</vt:lpstr>
      <vt:lpstr>Spoon Fed</vt:lpstr>
      <vt:lpstr>Final Thoughts</vt:lpstr>
      <vt:lpstr>Final Thoughts</vt:lpstr>
      <vt:lpstr>Final Thoughts</vt:lpstr>
      <vt:lpstr>Conclusion</vt:lpstr>
      <vt:lpstr>References</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Mythbusters: Demystifying the 3rd year medical student</dc:title>
  <dc:creator>Harris, Jennifer Whittington</dc:creator>
  <cp:lastModifiedBy>Shepherd, Josh</cp:lastModifiedBy>
  <cp:revision>158</cp:revision>
  <dcterms:created xsi:type="dcterms:W3CDTF">2016-08-21T16:20:13Z</dcterms:created>
  <dcterms:modified xsi:type="dcterms:W3CDTF">2016-12-20T22:16:48Z</dcterms:modified>
</cp:coreProperties>
</file>