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1" r:id="rId4"/>
    <p:sldId id="263" r:id="rId5"/>
    <p:sldId id="267" r:id="rId6"/>
    <p:sldId id="264" r:id="rId7"/>
    <p:sldId id="265" r:id="rId8"/>
    <p:sldId id="270" r:id="rId9"/>
    <p:sldId id="271" r:id="rId10"/>
    <p:sldId id="272" r:id="rId11"/>
    <p:sldId id="273" r:id="rId12"/>
    <p:sldId id="266" r:id="rId13"/>
    <p:sldId id="268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4995"/>
    <a:srgbClr val="B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8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CDB7-518B-41C2-9E64-D2FAE55EEED8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6DA5-2033-461F-A288-98832AAB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9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CDB7-518B-41C2-9E64-D2FAE55EEED8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6DA5-2033-461F-A288-98832AAB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9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CDB7-518B-41C2-9E64-D2FAE55EEED8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6DA5-2033-461F-A288-98832AAB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8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CDB7-518B-41C2-9E64-D2FAE55EEED8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6DA5-2033-461F-A288-98832AAB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7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CDB7-518B-41C2-9E64-D2FAE55EEED8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6DA5-2033-461F-A288-98832AAB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5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CDB7-518B-41C2-9E64-D2FAE55EEED8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6DA5-2033-461F-A288-98832AAB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86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CDB7-518B-41C2-9E64-D2FAE55EEED8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6DA5-2033-461F-A288-98832AAB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7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CDB7-518B-41C2-9E64-D2FAE55EEED8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6DA5-2033-461F-A288-98832AAB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7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CDB7-518B-41C2-9E64-D2FAE55EEED8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6DA5-2033-461F-A288-98832AAB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6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CDB7-518B-41C2-9E64-D2FAE55EEED8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6DA5-2033-461F-A288-98832AAB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3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CDB7-518B-41C2-9E64-D2FAE55EEED8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6DA5-2033-461F-A288-98832AAB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6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3CDB7-518B-41C2-9E64-D2FAE55EEED8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86DA5-2033-461F-A288-98832AAB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helby.Lynn@uky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ichelle.abou-jaoude@uky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CFB68E4-070A-44B8-B0C6-59D752E1B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0" y="6138778"/>
            <a:ext cx="1685293" cy="71922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6018415"/>
            <a:ext cx="12192000" cy="0"/>
          </a:xfrm>
          <a:prstGeom prst="line">
            <a:avLst/>
          </a:prstGeom>
          <a:ln w="38100">
            <a:solidFill>
              <a:srgbClr val="18499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12192000" cy="191193"/>
          </a:xfrm>
          <a:prstGeom prst="rect">
            <a:avLst/>
          </a:prstGeom>
          <a:solidFill>
            <a:srgbClr val="184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CFB68E4-070A-44B8-B0C6-59D752E1B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479" y="648394"/>
            <a:ext cx="4343707" cy="1853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7716" y="3466407"/>
            <a:ext cx="52565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Medical Retina Fellowship</a:t>
            </a:r>
          </a:p>
        </p:txBody>
      </p:sp>
    </p:spTree>
    <p:extLst>
      <p:ext uri="{BB962C8B-B14F-4D97-AF65-F5344CB8AC3E}">
        <p14:creationId xmlns:p14="http://schemas.microsoft.com/office/powerpoint/2010/main" val="189224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CFB68E4-070A-44B8-B0C6-59D752E1B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0" y="6138778"/>
            <a:ext cx="1685293" cy="71922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6018415"/>
            <a:ext cx="12192000" cy="0"/>
          </a:xfrm>
          <a:prstGeom prst="line">
            <a:avLst/>
          </a:prstGeom>
          <a:ln w="38100">
            <a:solidFill>
              <a:srgbClr val="18499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12192000" cy="540327"/>
          </a:xfrm>
          <a:prstGeom prst="rect">
            <a:avLst/>
          </a:prstGeom>
          <a:solidFill>
            <a:srgbClr val="184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Clinics – Specialized testing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3148" y="833690"/>
            <a:ext cx="3317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Specialized testing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835" y="1809250"/>
            <a:ext cx="707597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Electroretinogram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Multifocal ERG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Portable ERG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Dark Adaptometry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Visual fields (Goldman and Humphrey)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Microperimetry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1808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CFB68E4-070A-44B8-B0C6-59D752E1B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0" y="6138778"/>
            <a:ext cx="1685293" cy="71922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6018415"/>
            <a:ext cx="12192000" cy="0"/>
          </a:xfrm>
          <a:prstGeom prst="line">
            <a:avLst/>
          </a:prstGeom>
          <a:ln w="38100">
            <a:solidFill>
              <a:srgbClr val="18499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12192000" cy="713328"/>
          </a:xfrm>
          <a:prstGeom prst="rect">
            <a:avLst/>
          </a:prstGeom>
          <a:solidFill>
            <a:srgbClr val="184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Research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3148" y="1052653"/>
            <a:ext cx="2643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Multiple areas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3148" y="2441167"/>
            <a:ext cx="413010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Ophthalmic Genetics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Retinal Imaging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Uveitis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Retinal disorders</a:t>
            </a:r>
          </a:p>
          <a:p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53" y="2081464"/>
            <a:ext cx="3350701" cy="21988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47" y="1345040"/>
            <a:ext cx="3751421" cy="36717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92802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CFB68E4-070A-44B8-B0C6-59D752E1B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0" y="6138778"/>
            <a:ext cx="1685293" cy="71922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6018415"/>
            <a:ext cx="12192000" cy="0"/>
          </a:xfrm>
          <a:prstGeom prst="line">
            <a:avLst/>
          </a:prstGeom>
          <a:ln w="38100">
            <a:solidFill>
              <a:srgbClr val="18499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12192000" cy="701040"/>
          </a:xfrm>
          <a:prstGeom prst="rect">
            <a:avLst/>
          </a:prstGeom>
          <a:solidFill>
            <a:srgbClr val="184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Lexington</a:t>
            </a:r>
          </a:p>
        </p:txBody>
      </p:sp>
      <p:pic>
        <p:nvPicPr>
          <p:cNvPr id="1028" name="Picture 4" descr="Horse Capital of the World: Lexington, Kentucky Visitor Infor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801461"/>
            <a:ext cx="9052560" cy="509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171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CFB68E4-070A-44B8-B0C6-59D752E1B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0" y="6138778"/>
            <a:ext cx="1685293" cy="71922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6018415"/>
            <a:ext cx="12192000" cy="0"/>
          </a:xfrm>
          <a:prstGeom prst="line">
            <a:avLst/>
          </a:prstGeom>
          <a:ln w="38100">
            <a:solidFill>
              <a:srgbClr val="18499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12192000" cy="763386"/>
          </a:xfrm>
          <a:prstGeom prst="rect">
            <a:avLst/>
          </a:prstGeom>
          <a:solidFill>
            <a:srgbClr val="184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Outdoors</a:t>
            </a:r>
          </a:p>
        </p:txBody>
      </p:sp>
      <p:pic>
        <p:nvPicPr>
          <p:cNvPr id="2050" name="Picture 2" descr="Bluegrass Trail - Kentuc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960" y="1082040"/>
            <a:ext cx="6525040" cy="461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5 Best Things to Do in Lexington (Kentucky) - The Crazy Touris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3"/>
          <a:stretch/>
        </p:blipFill>
        <p:spPr bwMode="auto">
          <a:xfrm>
            <a:off x="1" y="1082041"/>
            <a:ext cx="6233160" cy="461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388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CFB68E4-070A-44B8-B0C6-59D752E1B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977" y="4588850"/>
            <a:ext cx="3781551" cy="161382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6018415"/>
            <a:ext cx="12192000" cy="0"/>
          </a:xfrm>
          <a:prstGeom prst="line">
            <a:avLst/>
          </a:prstGeom>
          <a:ln w="38100">
            <a:solidFill>
              <a:srgbClr val="18499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12192000" cy="191193"/>
          </a:xfrm>
          <a:prstGeom prst="rect">
            <a:avLst/>
          </a:prstGeom>
          <a:solidFill>
            <a:srgbClr val="184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19009" y="434269"/>
            <a:ext cx="753148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Thank you for your interest in our program.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Good luck on your interview.</a:t>
            </a:r>
          </a:p>
          <a:p>
            <a:endParaRPr lang="en-US" sz="2800" dirty="0"/>
          </a:p>
          <a:p>
            <a:r>
              <a:rPr lang="en-US" sz="2800" dirty="0"/>
              <a:t>If you have any questions, please contact: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Fellowship Coordinator, Shelby Lynn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hlinkClick r:id="rId3"/>
              </a:rPr>
              <a:t>Shelby.Lynn@uky.edu</a:t>
            </a: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Program Director, Michelle Abou-Jaoude, M.D.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hlinkClick r:id="rId4"/>
              </a:rPr>
              <a:t>michelle.abou-jaoude@uky.edu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740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CFB68E4-070A-44B8-B0C6-59D752E1B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0" y="6138778"/>
            <a:ext cx="1685293" cy="71922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6018415"/>
            <a:ext cx="12192000" cy="0"/>
          </a:xfrm>
          <a:prstGeom prst="line">
            <a:avLst/>
          </a:prstGeom>
          <a:ln w="38100">
            <a:solidFill>
              <a:srgbClr val="18499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1"/>
            <a:ext cx="12192000" cy="137160"/>
          </a:xfrm>
          <a:prstGeom prst="rect">
            <a:avLst/>
          </a:prstGeom>
          <a:solidFill>
            <a:srgbClr val="184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002280" y="518160"/>
            <a:ext cx="5545108" cy="646331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Medical Retina Fellowship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200" y="1284853"/>
            <a:ext cx="803918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/>
              <a:t>Strong clinical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/>
              <a:t>Retinal diseases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/>
              <a:t>Uveitis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/>
              <a:t>Inherited Retinal disorders</a:t>
            </a:r>
          </a:p>
          <a:p>
            <a:pPr lvl="1"/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/>
              <a:t>Research </a:t>
            </a:r>
            <a:r>
              <a:rPr lang="en-US" sz="4000" dirty="0"/>
              <a:t>– encouraged and fostered</a:t>
            </a:r>
          </a:p>
        </p:txBody>
      </p:sp>
    </p:spTree>
    <p:extLst>
      <p:ext uri="{BB962C8B-B14F-4D97-AF65-F5344CB8AC3E}">
        <p14:creationId xmlns:p14="http://schemas.microsoft.com/office/powerpoint/2010/main" val="451597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CFB68E4-070A-44B8-B0C6-59D752E1B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0" y="6138778"/>
            <a:ext cx="1685293" cy="71922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6018415"/>
            <a:ext cx="12192000" cy="0"/>
          </a:xfrm>
          <a:prstGeom prst="line">
            <a:avLst/>
          </a:prstGeom>
          <a:ln w="38100">
            <a:solidFill>
              <a:srgbClr val="18499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12192000" cy="540327"/>
          </a:xfrm>
          <a:prstGeom prst="rect">
            <a:avLst/>
          </a:prstGeom>
          <a:solidFill>
            <a:srgbClr val="184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Faculty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5673" y="1334126"/>
            <a:ext cx="8411726" cy="3890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Dr. Michelle Abou-Jaoude, MD (Program Director)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Dr. Andrew Pearson (Dept. Chair)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Dr. Ana Bastos (Medical Retina)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Dr. Claire Fraser (VR retina)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Dr. Peter Blackburn (VR retina)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Dr. Aditya Bansal (VR Retina)</a:t>
            </a:r>
          </a:p>
        </p:txBody>
      </p:sp>
    </p:spTree>
    <p:extLst>
      <p:ext uri="{BB962C8B-B14F-4D97-AF65-F5344CB8AC3E}">
        <p14:creationId xmlns:p14="http://schemas.microsoft.com/office/powerpoint/2010/main" val="332812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CFB68E4-070A-44B8-B0C6-59D752E1B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0" y="6138778"/>
            <a:ext cx="1685293" cy="71922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6018415"/>
            <a:ext cx="12192000" cy="0"/>
          </a:xfrm>
          <a:prstGeom prst="line">
            <a:avLst/>
          </a:prstGeom>
          <a:ln w="38100">
            <a:solidFill>
              <a:srgbClr val="18499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12192000" cy="540327"/>
          </a:xfrm>
          <a:prstGeom prst="rect">
            <a:avLst/>
          </a:prstGeom>
          <a:solidFill>
            <a:srgbClr val="184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Schedule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597787"/>
              </p:ext>
            </p:extLst>
          </p:nvPr>
        </p:nvGraphicFramePr>
        <p:xfrm>
          <a:off x="1083745" y="1142025"/>
          <a:ext cx="10024510" cy="33337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04902">
                  <a:extLst>
                    <a:ext uri="{9D8B030D-6E8A-4147-A177-3AD203B41FA5}">
                      <a16:colId xmlns:a16="http://schemas.microsoft.com/office/drawing/2014/main" val="1370054666"/>
                    </a:ext>
                  </a:extLst>
                </a:gridCol>
                <a:gridCol w="2004902">
                  <a:extLst>
                    <a:ext uri="{9D8B030D-6E8A-4147-A177-3AD203B41FA5}">
                      <a16:colId xmlns:a16="http://schemas.microsoft.com/office/drawing/2014/main" val="267257334"/>
                    </a:ext>
                  </a:extLst>
                </a:gridCol>
                <a:gridCol w="2004902">
                  <a:extLst>
                    <a:ext uri="{9D8B030D-6E8A-4147-A177-3AD203B41FA5}">
                      <a16:colId xmlns:a16="http://schemas.microsoft.com/office/drawing/2014/main" val="2181931431"/>
                    </a:ext>
                  </a:extLst>
                </a:gridCol>
                <a:gridCol w="2004902">
                  <a:extLst>
                    <a:ext uri="{9D8B030D-6E8A-4147-A177-3AD203B41FA5}">
                      <a16:colId xmlns:a16="http://schemas.microsoft.com/office/drawing/2014/main" val="2630843875"/>
                    </a:ext>
                  </a:extLst>
                </a:gridCol>
                <a:gridCol w="2004902">
                  <a:extLst>
                    <a:ext uri="{9D8B030D-6E8A-4147-A177-3AD203B41FA5}">
                      <a16:colId xmlns:a16="http://schemas.microsoft.com/office/drawing/2014/main" val="2406364481"/>
                    </a:ext>
                  </a:extLst>
                </a:gridCol>
              </a:tblGrid>
              <a:tr h="6436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167949"/>
                  </a:ext>
                </a:extLst>
              </a:tr>
              <a:tr h="13450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Retina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Clinic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Retina Clinic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Retina Clinic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Retina Clinic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2118014"/>
                  </a:ext>
                </a:extLst>
              </a:tr>
              <a:tr h="134507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554304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B3BB89-3D2E-44FA-9E8A-AEAF94D4C78B}"/>
              </a:ext>
            </a:extLst>
          </p:cNvPr>
          <p:cNvSpPr txBox="1"/>
          <p:nvPr/>
        </p:nvSpPr>
        <p:spPr>
          <a:xfrm>
            <a:off x="2749990" y="5563677"/>
            <a:ext cx="6692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*Floats each week depending on scheduling and replaces clinic responsibilities that day*</a:t>
            </a:r>
          </a:p>
        </p:txBody>
      </p:sp>
    </p:spTree>
    <p:extLst>
      <p:ext uri="{BB962C8B-B14F-4D97-AF65-F5344CB8AC3E}">
        <p14:creationId xmlns:p14="http://schemas.microsoft.com/office/powerpoint/2010/main" val="822197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CFB68E4-070A-44B8-B0C6-59D752E1B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0" y="6138778"/>
            <a:ext cx="1685293" cy="71922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6018415"/>
            <a:ext cx="12192000" cy="0"/>
          </a:xfrm>
          <a:prstGeom prst="line">
            <a:avLst/>
          </a:prstGeom>
          <a:ln w="38100">
            <a:solidFill>
              <a:srgbClr val="18499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12192000" cy="540327"/>
          </a:xfrm>
          <a:prstGeom prst="rect">
            <a:avLst/>
          </a:prstGeom>
          <a:solidFill>
            <a:srgbClr val="184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Academic Activities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359" y="1306286"/>
            <a:ext cx="1107629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Fellow’s Conference 				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Tuesdays; 7-8am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Fluorescein Angiography Conf		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Friday; 7-8am	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Grand Rounds					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Friday; 8-9am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Journal Clubs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Research team meetings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Resident Didactics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9E6EC9-66C3-483D-9847-BE0182C5EB7C}"/>
              </a:ext>
            </a:extLst>
          </p:cNvPr>
          <p:cNvCxnSpPr>
            <a:cxnSpLocks/>
          </p:cNvCxnSpPr>
          <p:nvPr/>
        </p:nvCxnSpPr>
        <p:spPr>
          <a:xfrm>
            <a:off x="4934139" y="1729212"/>
            <a:ext cx="2942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2E0DBC-88C4-47FF-9FCD-799133B7DB55}"/>
              </a:ext>
            </a:extLst>
          </p:cNvPr>
          <p:cNvCxnSpPr>
            <a:cxnSpLocks/>
          </p:cNvCxnSpPr>
          <p:nvPr/>
        </p:nvCxnSpPr>
        <p:spPr>
          <a:xfrm>
            <a:off x="6906285" y="2234698"/>
            <a:ext cx="9702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6742FA-2B3D-4676-B08B-4812BFCC01CE}"/>
              </a:ext>
            </a:extLst>
          </p:cNvPr>
          <p:cNvCxnSpPr>
            <a:cxnSpLocks/>
          </p:cNvCxnSpPr>
          <p:nvPr/>
        </p:nvCxnSpPr>
        <p:spPr>
          <a:xfrm>
            <a:off x="3810001" y="2705478"/>
            <a:ext cx="4066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14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CFB68E4-070A-44B8-B0C6-59D752E1B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0" y="6138778"/>
            <a:ext cx="1685293" cy="71922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6018415"/>
            <a:ext cx="12192000" cy="0"/>
          </a:xfrm>
          <a:prstGeom prst="line">
            <a:avLst/>
          </a:prstGeom>
          <a:ln w="38100">
            <a:solidFill>
              <a:srgbClr val="18499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12192000" cy="540327"/>
          </a:xfrm>
          <a:prstGeom prst="rect">
            <a:avLst/>
          </a:prstGeom>
          <a:solidFill>
            <a:srgbClr val="184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Facilities – UK Medical Campus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2" y="764771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4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CFB68E4-070A-44B8-B0C6-59D752E1B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0" y="6138778"/>
            <a:ext cx="1685293" cy="71922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6018415"/>
            <a:ext cx="12192000" cy="0"/>
          </a:xfrm>
          <a:prstGeom prst="line">
            <a:avLst/>
          </a:prstGeom>
          <a:ln w="38100">
            <a:solidFill>
              <a:srgbClr val="18499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12192000" cy="540327"/>
          </a:xfrm>
          <a:prstGeom prst="rect">
            <a:avLst/>
          </a:prstGeom>
          <a:solidFill>
            <a:srgbClr val="184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Facilities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1" y="1420417"/>
            <a:ext cx="5192974" cy="31350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148" y="833690"/>
            <a:ext cx="4326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Eye Center – UK Campus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5CDF7D-91A3-4DE6-B536-6EF9477416B7}"/>
              </a:ext>
            </a:extLst>
          </p:cNvPr>
          <p:cNvSpPr txBox="1"/>
          <p:nvPr/>
        </p:nvSpPr>
        <p:spPr>
          <a:xfrm>
            <a:off x="6301213" y="833690"/>
            <a:ext cx="3385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Community Clinics: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414FAF-212F-4A15-B3AC-5C0C2B6F6865}"/>
              </a:ext>
            </a:extLst>
          </p:cNvPr>
          <p:cNvSpPr txBox="1"/>
          <p:nvPr/>
        </p:nvSpPr>
        <p:spPr>
          <a:xfrm>
            <a:off x="6301213" y="1418465"/>
            <a:ext cx="4988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Georgetown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Richmond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9A35FD-B1BF-437B-BEDE-BC41F7AD87E3}"/>
              </a:ext>
            </a:extLst>
          </p:cNvPr>
          <p:cNvSpPr txBox="1"/>
          <p:nvPr/>
        </p:nvSpPr>
        <p:spPr>
          <a:xfrm>
            <a:off x="6301213" y="2296603"/>
            <a:ext cx="2781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Satellite Clinics: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44F5B-6278-4B07-AC54-95FA67BA33BB}"/>
              </a:ext>
            </a:extLst>
          </p:cNvPr>
          <p:cNvSpPr txBox="1"/>
          <p:nvPr/>
        </p:nvSpPr>
        <p:spPr>
          <a:xfrm>
            <a:off x="6301213" y="2881378"/>
            <a:ext cx="4988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London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Somerset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Corbin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Harlan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Campbellsville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Hazard</a:t>
            </a:r>
          </a:p>
        </p:txBody>
      </p:sp>
    </p:spTree>
    <p:extLst>
      <p:ext uri="{BB962C8B-B14F-4D97-AF65-F5344CB8AC3E}">
        <p14:creationId xmlns:p14="http://schemas.microsoft.com/office/powerpoint/2010/main" val="3483674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CFB68E4-070A-44B8-B0C6-59D752E1B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0" y="6138778"/>
            <a:ext cx="1685293" cy="71922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6018415"/>
            <a:ext cx="12192000" cy="0"/>
          </a:xfrm>
          <a:prstGeom prst="line">
            <a:avLst/>
          </a:prstGeom>
          <a:ln w="38100">
            <a:solidFill>
              <a:srgbClr val="18499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12192000" cy="540327"/>
          </a:xfrm>
          <a:prstGeom prst="rect">
            <a:avLst/>
          </a:prstGeom>
          <a:solidFill>
            <a:srgbClr val="184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Clinics - Equipment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3148" y="833690"/>
            <a:ext cx="2489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Imaging Suite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3011" y="1509656"/>
            <a:ext cx="878035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OCT:	Heidelberg Spectralis (2)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OCTA:	Zeiss Elite Plex Swept source – wide field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Optos color &amp; FAF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Optos FA and ICG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Topton fundus Camera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B-scan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Anterior segment UBM</a:t>
            </a:r>
          </a:p>
        </p:txBody>
      </p:sp>
    </p:spTree>
    <p:extLst>
      <p:ext uri="{BB962C8B-B14F-4D97-AF65-F5344CB8AC3E}">
        <p14:creationId xmlns:p14="http://schemas.microsoft.com/office/powerpoint/2010/main" val="3814294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CFB68E4-070A-44B8-B0C6-59D752E1B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0" y="6138778"/>
            <a:ext cx="1685293" cy="71922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6018415"/>
            <a:ext cx="12192000" cy="0"/>
          </a:xfrm>
          <a:prstGeom prst="line">
            <a:avLst/>
          </a:prstGeom>
          <a:ln w="38100">
            <a:solidFill>
              <a:srgbClr val="18499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12192000" cy="540327"/>
          </a:xfrm>
          <a:prstGeom prst="rect">
            <a:avLst/>
          </a:prstGeom>
          <a:solidFill>
            <a:srgbClr val="184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Clinics - Equipment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3148" y="833690"/>
            <a:ext cx="1176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Other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835" y="1809250"/>
            <a:ext cx="585153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Pascal laser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Indirect Ophthalmoscope Laser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PDT laser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Dedicated injection rooms</a:t>
            </a:r>
          </a:p>
        </p:txBody>
      </p:sp>
    </p:spTree>
    <p:extLst>
      <p:ext uri="{BB962C8B-B14F-4D97-AF65-F5344CB8AC3E}">
        <p14:creationId xmlns:p14="http://schemas.microsoft.com/office/powerpoint/2010/main" val="1205118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308</Words>
  <Application>Microsoft Office PowerPoint</Application>
  <PresentationFormat>Widescreen</PresentationFormat>
  <Paragraphs>89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Adobe Devanagari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Maldonado, Ramiro S.</dc:creator>
  <cp:lastModifiedBy>Lynn, Shelby A.</cp:lastModifiedBy>
  <cp:revision>29</cp:revision>
  <dcterms:created xsi:type="dcterms:W3CDTF">2020-05-01T19:46:12Z</dcterms:created>
  <dcterms:modified xsi:type="dcterms:W3CDTF">2023-10-09T18:16:04Z</dcterms:modified>
</cp:coreProperties>
</file>