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7" r:id="rId6"/>
  </p:sldMasterIdLst>
  <p:notesMasterIdLst>
    <p:notesMasterId r:id="rId29"/>
  </p:notesMasterIdLst>
  <p:handoutMasterIdLst>
    <p:handoutMasterId r:id="rId30"/>
  </p:handoutMasterIdLst>
  <p:sldIdLst>
    <p:sldId id="257" r:id="rId7"/>
    <p:sldId id="316" r:id="rId8"/>
    <p:sldId id="286" r:id="rId9"/>
    <p:sldId id="287" r:id="rId10"/>
    <p:sldId id="288" r:id="rId11"/>
    <p:sldId id="289" r:id="rId12"/>
    <p:sldId id="290" r:id="rId13"/>
    <p:sldId id="291" r:id="rId14"/>
    <p:sldId id="292" r:id="rId15"/>
    <p:sldId id="293" r:id="rId16"/>
    <p:sldId id="294" r:id="rId17"/>
    <p:sldId id="295" r:id="rId18"/>
    <p:sldId id="296" r:id="rId19"/>
    <p:sldId id="317" r:id="rId20"/>
    <p:sldId id="297" r:id="rId21"/>
    <p:sldId id="298" r:id="rId22"/>
    <p:sldId id="318" r:id="rId23"/>
    <p:sldId id="299" r:id="rId24"/>
    <p:sldId id="300" r:id="rId25"/>
    <p:sldId id="302" r:id="rId26"/>
    <p:sldId id="303" r:id="rId27"/>
    <p:sldId id="304"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5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y Leyh-Pierce" initials="LL" lastIdx="26" clrIdx="0">
    <p:extLst>
      <p:ext uri="{19B8F6BF-5375-455C-9EA6-DF929625EA0E}">
        <p15:presenceInfo xmlns:p15="http://schemas.microsoft.com/office/powerpoint/2012/main" userId="S-1-5-21-1275210071-583907252-725345543-185492" providerId="AD"/>
      </p:ext>
    </p:extLst>
  </p:cmAuthor>
  <p:cmAuthor id="2" name="Megan Cluver" initials="MC" lastIdx="67" clrIdx="1">
    <p:extLst>
      <p:ext uri="{19B8F6BF-5375-455C-9EA6-DF929625EA0E}">
        <p15:presenceInfo xmlns:p15="http://schemas.microsoft.com/office/powerpoint/2012/main" userId="S-1-5-21-1275210071-583907252-725345543-12472" providerId="AD"/>
      </p:ext>
    </p:extLst>
  </p:cmAuthor>
  <p:cmAuthor id="3" name="Luke Taylor" initials="LT" lastIdx="38" clrIdx="2">
    <p:extLst>
      <p:ext uri="{19B8F6BF-5375-455C-9EA6-DF929625EA0E}">
        <p15:presenceInfo xmlns:p15="http://schemas.microsoft.com/office/powerpoint/2012/main" userId="S-1-5-21-1275210071-583907252-725345543-179259" providerId="AD"/>
      </p:ext>
    </p:extLst>
  </p:cmAuthor>
  <p:cmAuthor id="4" name="Ilyssa Levi" initials="IL" lastIdx="3" clrIdx="3">
    <p:extLst>
      <p:ext uri="{19B8F6BF-5375-455C-9EA6-DF929625EA0E}">
        <p15:presenceInfo xmlns:p15="http://schemas.microsoft.com/office/powerpoint/2012/main" userId="S-1-5-21-1275210071-583907252-725345543-136689" providerId="AD"/>
      </p:ext>
    </p:extLst>
  </p:cmAuthor>
  <p:cmAuthor id="5" name="Jaime Ontiveros" initials="JO" lastIdx="8" clrIdx="4">
    <p:extLst>
      <p:ext uri="{19B8F6BF-5375-455C-9EA6-DF929625EA0E}">
        <p15:presenceInfo xmlns:p15="http://schemas.microsoft.com/office/powerpoint/2012/main" userId="S-1-5-21-1275210071-583907252-725345543-12392" providerId="AD"/>
      </p:ext>
    </p:extLst>
  </p:cmAuthor>
  <p:cmAuthor id="6" name="Luke Taylor" initials="LT [2]" lastIdx="7" clrIdx="5">
    <p:extLst>
      <p:ext uri="{19B8F6BF-5375-455C-9EA6-DF929625EA0E}">
        <p15:presenceInfo xmlns:p15="http://schemas.microsoft.com/office/powerpoint/2012/main" userId="Luke Tayl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9" d="100"/>
          <a:sy n="89" d="100"/>
        </p:scale>
        <p:origin x="466" y="72"/>
      </p:cViewPr>
      <p:guideLst>
        <p:guide orient="horz" pos="2208"/>
        <p:guide pos="50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DB67172-DA5D-4312-93F0-FB603DF39FB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CEAEF565-668B-432D-97EA-2C67EA761D8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9418E5-FFE8-4676-9C03-CD1B73536E53}" type="datetimeFigureOut">
              <a:rPr lang="en-US" smtClean="0"/>
              <a:t>7/2/2019</a:t>
            </a:fld>
            <a:endParaRPr lang="en-US"/>
          </a:p>
        </p:txBody>
      </p:sp>
      <p:sp>
        <p:nvSpPr>
          <p:cNvPr id="4" name="Footer Placeholder 3">
            <a:extLst>
              <a:ext uri="{FF2B5EF4-FFF2-40B4-BE49-F238E27FC236}">
                <a16:creationId xmlns:a16="http://schemas.microsoft.com/office/drawing/2014/main" xmlns="" id="{36DDA962-2E63-42B8-9F58-C72EEEBD3E8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DBF5F61-59DC-4D3C-A208-CCE9B51A3A9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B05CCB-26CD-48E8-B5F6-C167608F8441}" type="slidenum">
              <a:rPr lang="en-US" smtClean="0"/>
              <a:t>‹#›</a:t>
            </a:fld>
            <a:endParaRPr lang="en-US"/>
          </a:p>
        </p:txBody>
      </p:sp>
    </p:spTree>
    <p:extLst>
      <p:ext uri="{BB962C8B-B14F-4D97-AF65-F5344CB8AC3E}">
        <p14:creationId xmlns:p14="http://schemas.microsoft.com/office/powerpoint/2010/main" val="428797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B32CE6-EE12-4EB1-90A8-3FCA2C18AA9D}" type="datetimeFigureOut">
              <a:rPr lang="en-US" smtClean="0"/>
              <a:t>7/2/2019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34A6672-34EA-4175-A8B8-2D8DA3440BF9}" type="slidenum">
              <a:rPr lang="en-US" smtClean="0"/>
              <a:t>‹#›</a:t>
            </a:fld>
            <a:endParaRPr lang="en-US"/>
          </a:p>
        </p:txBody>
      </p:sp>
    </p:spTree>
    <p:extLst>
      <p:ext uri="{BB962C8B-B14F-4D97-AF65-F5344CB8AC3E}">
        <p14:creationId xmlns:p14="http://schemas.microsoft.com/office/powerpoint/2010/main" val="383920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0D533792-F915-486F-8439-DAD10FB1EBF2}" type="slidenum">
              <a:rPr lang="en-US" sz="1300">
                <a:solidFill>
                  <a:prstClr val="black"/>
                </a:solidFill>
                <a:latin typeface="Calibri" panose="020F0502020204030204"/>
              </a:rPr>
              <a:pPr defTabSz="931774">
                <a:defRPr/>
              </a:pPr>
              <a:t>1</a:t>
            </a:fld>
            <a:endParaRPr lang="en-US" sz="1300" dirty="0">
              <a:solidFill>
                <a:prstClr val="black"/>
              </a:solidFill>
              <a:latin typeface="Calibri" panose="020F0502020204030204"/>
            </a:endParaRPr>
          </a:p>
        </p:txBody>
      </p:sp>
    </p:spTree>
    <p:extLst>
      <p:ext uri="{BB962C8B-B14F-4D97-AF65-F5344CB8AC3E}">
        <p14:creationId xmlns:p14="http://schemas.microsoft.com/office/powerpoint/2010/main" val="253489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4A6672-34EA-4175-A8B8-2D8DA3440BF9}" type="slidenum">
              <a:rPr lang="en-US" smtClean="0"/>
              <a:t>2</a:t>
            </a:fld>
            <a:endParaRPr lang="en-US"/>
          </a:p>
        </p:txBody>
      </p:sp>
    </p:spTree>
    <p:extLst>
      <p:ext uri="{BB962C8B-B14F-4D97-AF65-F5344CB8AC3E}">
        <p14:creationId xmlns:p14="http://schemas.microsoft.com/office/powerpoint/2010/main" val="857171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3900" y="2759498"/>
            <a:ext cx="7823200" cy="1341980"/>
          </a:xfrm>
        </p:spPr>
        <p:txBody>
          <a:bodyPr anchor="t">
            <a:noAutofit/>
          </a:bodyPr>
          <a:lstStyle>
            <a:lvl1pPr algn="l">
              <a:lnSpc>
                <a:spcPts val="4533"/>
              </a:lnSpc>
              <a:defRPr sz="4267">
                <a:latin typeface="Arial Black"/>
                <a:cs typeface="Arial Black"/>
              </a:defRPr>
            </a:lvl1pPr>
          </a:lstStyle>
          <a:p>
            <a:r>
              <a:rPr lang="en-US" dirty="0"/>
              <a:t>CLICK TO EDIT MASTER TITLE STYLE</a:t>
            </a:r>
          </a:p>
        </p:txBody>
      </p:sp>
      <p:sp>
        <p:nvSpPr>
          <p:cNvPr id="3" name="Subtitle 2"/>
          <p:cNvSpPr>
            <a:spLocks noGrp="1"/>
          </p:cNvSpPr>
          <p:nvPr>
            <p:ph type="subTitle" idx="1"/>
          </p:nvPr>
        </p:nvSpPr>
        <p:spPr>
          <a:xfrm>
            <a:off x="723900" y="4219171"/>
            <a:ext cx="8534400" cy="746844"/>
          </a:xfrm>
        </p:spPr>
        <p:txBody>
          <a:bodyPr anchor="t">
            <a:normAutofit/>
          </a:bodyPr>
          <a:lstStyle>
            <a:lvl1pPr marL="0" indent="0" algn="l">
              <a:buNone/>
              <a:defRPr sz="3733">
                <a:solidFill>
                  <a:srgbClr val="0070C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460751" y="6356351"/>
            <a:ext cx="5270499" cy="365125"/>
          </a:xfrm>
          <a:prstGeom prst="rect">
            <a:avLst/>
          </a:prstGeom>
        </p:spPr>
        <p:txBody>
          <a:bodyPr/>
          <a:lstStyle>
            <a:lvl1pPr algn="ctr">
              <a:defRPr sz="1200">
                <a:solidFill>
                  <a:srgbClr val="FF0000"/>
                </a:solidFill>
              </a:defRPr>
            </a:lvl1pPr>
          </a:lstStyle>
          <a:p>
            <a:endParaRPr lang="en-US" dirty="0"/>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5267" t="27907" r="17302" b="20509"/>
          <a:stretch/>
        </p:blipFill>
        <p:spPr>
          <a:xfrm>
            <a:off x="713638" y="440813"/>
            <a:ext cx="2747113" cy="1623897"/>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a:ext>
            </a:extLst>
          </a:blip>
          <a:srcRect r="30765" b="1158"/>
          <a:stretch/>
        </p:blipFill>
        <p:spPr>
          <a:xfrm>
            <a:off x="8026400" y="-25683"/>
            <a:ext cx="4165600" cy="6883684"/>
          </a:xfrm>
          <a:prstGeom prst="rect">
            <a:avLst/>
          </a:prstGeom>
        </p:spPr>
      </p:pic>
    </p:spTree>
    <p:extLst>
      <p:ext uri="{BB962C8B-B14F-4D97-AF65-F5344CB8AC3E}">
        <p14:creationId xmlns:p14="http://schemas.microsoft.com/office/powerpoint/2010/main" val="88565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2C58FDDD-0FEA-694E-A714-2EA9DCD373CB}"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426090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0201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2C58FDDD-0FEA-694E-A714-2EA9DCD373CB}" type="slidenum">
              <a:rPr lang="en-US" smtClean="0"/>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339861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2C58FDDD-0FEA-694E-A714-2EA9DCD373CB}" type="slidenum">
              <a:rPr lang="en-US" smtClean="0"/>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124579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636896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351" y="2930527"/>
            <a:ext cx="5321300" cy="2200275"/>
          </a:xfrm>
          <a:prstGeom prst="rect">
            <a:avLst/>
          </a:prstGeom>
        </p:spPr>
        <p:txBody>
          <a:bodyPr/>
          <a:lstStyle>
            <a:lvl1pPr>
              <a:defRPr baseline="0">
                <a:solidFill>
                  <a:srgbClr val="0070C0"/>
                </a:solidFill>
              </a:defRPr>
            </a:lvl1pPr>
          </a:lstStyle>
          <a:p>
            <a:r>
              <a:rPr lang="en-US" dirty="0"/>
              <a:t>SUBHEAD 1</a:t>
            </a:r>
            <a:br>
              <a:rPr lang="en-US" dirty="0"/>
            </a:br>
            <a:r>
              <a:rPr lang="en-US" dirty="0"/>
              <a:t>SUBHEAD 2</a:t>
            </a: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35371" y="-139700"/>
            <a:ext cx="6724155" cy="7783330"/>
          </a:xfrm>
          <a:prstGeom prst="rect">
            <a:avLst/>
          </a:prstGeom>
        </p:spPr>
      </p:pic>
      <p:sp>
        <p:nvSpPr>
          <p:cNvPr id="6" name="TextBox 5"/>
          <p:cNvSpPr txBox="1"/>
          <p:nvPr userDrawn="1"/>
        </p:nvSpPr>
        <p:spPr>
          <a:xfrm>
            <a:off x="927100" y="965200"/>
            <a:ext cx="4978400" cy="300082"/>
          </a:xfrm>
          <a:prstGeom prst="rect">
            <a:avLst/>
          </a:prstGeom>
          <a:solidFill>
            <a:schemeClr val="bg1"/>
          </a:solidFill>
          <a:ln>
            <a:noFill/>
          </a:ln>
        </p:spPr>
        <p:txBody>
          <a:bodyPr wrap="square" rtlCol="0">
            <a:spAutoFit/>
          </a:bodyPr>
          <a:lstStyle/>
          <a:p>
            <a:endParaRPr lang="en-US" sz="1350" dirty="0"/>
          </a:p>
        </p:txBody>
      </p:sp>
    </p:spTree>
    <p:extLst>
      <p:ext uri="{BB962C8B-B14F-4D97-AF65-F5344CB8AC3E}">
        <p14:creationId xmlns:p14="http://schemas.microsoft.com/office/powerpoint/2010/main" val="1617200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24154"/>
            <a:ext cx="10972800" cy="634620"/>
          </a:xfrm>
        </p:spPr>
        <p:txBody>
          <a:bodyPr/>
          <a:lstStyle/>
          <a:p>
            <a:r>
              <a:rPr lang="en-US" dirty="0"/>
              <a:t>CLICK TO EDIT MASTER TITLE STYLE</a:t>
            </a:r>
          </a:p>
        </p:txBody>
      </p:sp>
      <p:sp>
        <p:nvSpPr>
          <p:cNvPr id="3" name="Content Placeholder 2"/>
          <p:cNvSpPr>
            <a:spLocks noGrp="1"/>
          </p:cNvSpPr>
          <p:nvPr>
            <p:ph idx="1" hasCustomPrompt="1"/>
          </p:nvPr>
        </p:nvSpPr>
        <p:spPr/>
        <p:txBody>
          <a:bodyPr numCol="1" spcCol="457200"/>
          <a:lstStyle>
            <a:lvl1pPr marL="0" indent="0">
              <a:lnSpc>
                <a:spcPts val="2960"/>
              </a:lnSpc>
              <a:buNone/>
              <a:defRPr sz="2133" kern="0"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
        <p:nvSpPr>
          <p:cNvPr id="7" name="Text Placeholder 6"/>
          <p:cNvSpPr>
            <a:spLocks noGrp="1"/>
          </p:cNvSpPr>
          <p:nvPr>
            <p:ph type="body" sz="quarter" idx="13" hasCustomPrompt="1"/>
          </p:nvPr>
        </p:nvSpPr>
        <p:spPr>
          <a:xfrm>
            <a:off x="609600" y="958851"/>
            <a:ext cx="10972800" cy="451405"/>
          </a:xfrm>
        </p:spPr>
        <p:txBody>
          <a:bodyPr>
            <a:noAutofit/>
          </a:bodyPr>
          <a:lstStyle>
            <a:lvl1pPr marL="0" indent="0">
              <a:buNone/>
              <a:defRPr lang="en-US" sz="2133" kern="1200" dirty="0">
                <a:solidFill>
                  <a:schemeClr val="tx1">
                    <a:lumMod val="75000"/>
                  </a:schemeClr>
                </a:solidFill>
                <a:latin typeface="Arial Black"/>
                <a:ea typeface="+mj-ea"/>
                <a:cs typeface="Arial Black"/>
              </a:defRPr>
            </a:lvl1pPr>
          </a:lstStyle>
          <a:p>
            <a:pPr lvl="0"/>
            <a:r>
              <a:rPr lang="en-US" dirty="0"/>
              <a:t>Description</a:t>
            </a:r>
          </a:p>
        </p:txBody>
      </p:sp>
    </p:spTree>
    <p:extLst>
      <p:ext uri="{BB962C8B-B14F-4D97-AF65-F5344CB8AC3E}">
        <p14:creationId xmlns:p14="http://schemas.microsoft.com/office/powerpoint/2010/main" val="274325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3900" y="2759498"/>
            <a:ext cx="7823200" cy="1341980"/>
          </a:xfrm>
        </p:spPr>
        <p:txBody>
          <a:bodyPr anchor="t">
            <a:noAutofit/>
          </a:bodyPr>
          <a:lstStyle>
            <a:lvl1pPr algn="l">
              <a:lnSpc>
                <a:spcPts val="4533"/>
              </a:lnSpc>
              <a:defRPr sz="4267">
                <a:latin typeface="Arial Black"/>
                <a:cs typeface="Arial Black"/>
              </a:defRPr>
            </a:lvl1pPr>
          </a:lstStyle>
          <a:p>
            <a:r>
              <a:rPr lang="en-US" dirty="0"/>
              <a:t>CLICK TO EDIT MASTER TITLE STYLE</a:t>
            </a:r>
          </a:p>
        </p:txBody>
      </p:sp>
      <p:sp>
        <p:nvSpPr>
          <p:cNvPr id="3" name="Subtitle 2"/>
          <p:cNvSpPr>
            <a:spLocks noGrp="1"/>
          </p:cNvSpPr>
          <p:nvPr>
            <p:ph type="subTitle" idx="1"/>
          </p:nvPr>
        </p:nvSpPr>
        <p:spPr>
          <a:xfrm>
            <a:off x="723900" y="4219171"/>
            <a:ext cx="8534400" cy="746844"/>
          </a:xfrm>
        </p:spPr>
        <p:txBody>
          <a:bodyPr anchor="t">
            <a:normAutofit/>
          </a:bodyPr>
          <a:lstStyle>
            <a:lvl1pPr marL="0" indent="0" algn="l">
              <a:buNone/>
              <a:defRPr sz="3733">
                <a:solidFill>
                  <a:srgbClr val="0070C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5267" t="27907" r="17302" b="20509"/>
          <a:stretch/>
        </p:blipFill>
        <p:spPr>
          <a:xfrm>
            <a:off x="713638" y="440813"/>
            <a:ext cx="2747113" cy="1623897"/>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a:ext>
            </a:extLst>
          </a:blip>
          <a:srcRect r="30765" b="1158"/>
          <a:stretch/>
        </p:blipFill>
        <p:spPr>
          <a:xfrm>
            <a:off x="8026400" y="-25683"/>
            <a:ext cx="4165600" cy="6883684"/>
          </a:xfrm>
          <a:prstGeom prst="rect">
            <a:avLst/>
          </a:prstGeom>
        </p:spPr>
      </p:pic>
    </p:spTree>
    <p:extLst>
      <p:ext uri="{BB962C8B-B14F-4D97-AF65-F5344CB8AC3E}">
        <p14:creationId xmlns:p14="http://schemas.microsoft.com/office/powerpoint/2010/main" val="331688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C58FDDD-0FEA-694E-A714-2EA9DCD373CB}" type="slidenum">
              <a:rPr lang="en-US" smtClean="0"/>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r="30765" b="1158"/>
          <a:stretch/>
        </p:blipFill>
        <p:spPr>
          <a:xfrm>
            <a:off x="8026400" y="-25683"/>
            <a:ext cx="4165600" cy="6883684"/>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5267" t="27907" r="17302" b="20509"/>
          <a:stretch/>
        </p:blipFill>
        <p:spPr>
          <a:xfrm>
            <a:off x="1323228" y="1222229"/>
            <a:ext cx="5684744" cy="3360416"/>
          </a:xfrm>
          <a:prstGeom prst="rect">
            <a:avLst/>
          </a:prstGeom>
        </p:spPr>
      </p:pic>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spTree>
    <p:extLst>
      <p:ext uri="{BB962C8B-B14F-4D97-AF65-F5344CB8AC3E}">
        <p14:creationId xmlns:p14="http://schemas.microsoft.com/office/powerpoint/2010/main" val="4093964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numCol="1" spcCol="457200"/>
          <a:lstStyle>
            <a:lvl1pPr marL="0" indent="0">
              <a:lnSpc>
                <a:spcPts val="2960"/>
              </a:lnSpc>
              <a:buNone/>
              <a:defRPr sz="2133" kern="0"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145348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C58FDDD-0FEA-694E-A714-2EA9DCD373CB}" type="slidenum">
              <a:rPr lang="en-US" smtClean="0"/>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r="30765" b="1158"/>
          <a:stretch/>
        </p:blipFill>
        <p:spPr>
          <a:xfrm>
            <a:off x="8026400" y="-25683"/>
            <a:ext cx="4165600" cy="6883684"/>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15267" t="27907" r="17302" b="20509"/>
          <a:stretch/>
        </p:blipFill>
        <p:spPr>
          <a:xfrm>
            <a:off x="1323228" y="1222229"/>
            <a:ext cx="5684744" cy="3360416"/>
          </a:xfrm>
          <a:prstGeom prst="rect">
            <a:avLst/>
          </a:prstGeom>
        </p:spPr>
      </p:pic>
      <p:sp>
        <p:nvSpPr>
          <p:cNvPr id="10" name="Footer Placeholder 4"/>
          <p:cNvSpPr>
            <a:spLocks noGrp="1"/>
          </p:cNvSpPr>
          <p:nvPr>
            <p:ph type="ftr" sz="quarter" idx="11"/>
          </p:nvPr>
        </p:nvSpPr>
        <p:spPr>
          <a:xfrm>
            <a:off x="3460751" y="6356351"/>
            <a:ext cx="5270499" cy="365125"/>
          </a:xfrm>
          <a:prstGeom prst="rect">
            <a:avLst/>
          </a:prstGeom>
        </p:spPr>
        <p:txBody>
          <a:bodyPr/>
          <a:lstStyle>
            <a:lvl1pPr algn="ctr">
              <a:defRPr sz="1200">
                <a:solidFill>
                  <a:srgbClr val="FF0000"/>
                </a:solidFill>
              </a:defRPr>
            </a:lvl1pPr>
          </a:lstStyle>
          <a:p>
            <a:r>
              <a:rPr lang="en-US" dirty="0"/>
              <a:t>DRAFT FOR DISCUSSION PURPOSES ONLY</a:t>
            </a:r>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spTree>
    <p:extLst>
      <p:ext uri="{BB962C8B-B14F-4D97-AF65-F5344CB8AC3E}">
        <p14:creationId xmlns:p14="http://schemas.microsoft.com/office/powerpoint/2010/main" val="1757182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WITH HURON COPYRIGHT</a:t>
            </a:r>
          </a:p>
        </p:txBody>
      </p:sp>
      <p:sp>
        <p:nvSpPr>
          <p:cNvPr id="3" name="Content Placeholder 2"/>
          <p:cNvSpPr>
            <a:spLocks noGrp="1"/>
          </p:cNvSpPr>
          <p:nvPr>
            <p:ph idx="1" hasCustomPrompt="1"/>
          </p:nvPr>
        </p:nvSpPr>
        <p:spPr>
          <a:xfrm>
            <a:off x="609600" y="1600202"/>
            <a:ext cx="10972800" cy="4415177"/>
          </a:xfrm>
        </p:spPr>
        <p:txBody>
          <a:bodyPr numCol="2" spcCol="457200"/>
          <a:lstStyle>
            <a:lvl1pPr marL="0" indent="0">
              <a:lnSpc>
                <a:spcPts val="2960"/>
              </a:lnSpc>
              <a:buNone/>
              <a:defRPr sz="2133" kern="0"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297123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609600" y="1600202"/>
            <a:ext cx="10972800" cy="4415177"/>
          </a:xfrm>
        </p:spPr>
        <p:txBody>
          <a:bodyPr numCol="2" spcCol="457200"/>
          <a:lstStyle>
            <a:lvl1pPr marL="0" indent="0">
              <a:lnSpc>
                <a:spcPts val="2960"/>
              </a:lnSpc>
              <a:buNone/>
              <a:defRPr sz="2133" kern="0"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076671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and Copy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3980" y="6356351"/>
            <a:ext cx="2844800" cy="365125"/>
          </a:xfrm>
        </p:spPr>
        <p:txBody>
          <a:bodyPr/>
          <a:lstStyle>
            <a:lvl1pPr algn="l">
              <a:defRPr/>
            </a:lvl1pPr>
          </a:lstStyle>
          <a:p>
            <a:fld id="{2C58FDDD-0FEA-694E-A714-2EA9DCD373CB}"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369" t="19532" r="74341" b="70247"/>
          <a:stretch/>
        </p:blipFill>
        <p:spPr>
          <a:xfrm>
            <a:off x="11174181" y="6015379"/>
            <a:ext cx="884767" cy="752213"/>
          </a:xfrm>
          <a:prstGeom prst="rect">
            <a:avLst/>
          </a:prstGeom>
        </p:spPr>
      </p:pic>
      <p:sp>
        <p:nvSpPr>
          <p:cNvPr id="12" name="Title 1"/>
          <p:cNvSpPr>
            <a:spLocks noGrp="1"/>
          </p:cNvSpPr>
          <p:nvPr>
            <p:ph type="title" hasCustomPrompt="1"/>
          </p:nvPr>
        </p:nvSpPr>
        <p:spPr>
          <a:xfrm>
            <a:off x="3460752" y="324153"/>
            <a:ext cx="8121648" cy="1143000"/>
          </a:xfrm>
        </p:spPr>
        <p:txBody>
          <a:bodyPr/>
          <a:lstStyle/>
          <a:p>
            <a:r>
              <a:rPr lang="en-US" dirty="0"/>
              <a:t>CLICK TO EDIT MASTER TITLE STYLE</a:t>
            </a: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5267" t="27907" r="17302" b="20509"/>
          <a:stretch/>
        </p:blipFill>
        <p:spPr>
          <a:xfrm>
            <a:off x="573315" y="324154"/>
            <a:ext cx="2329544" cy="1377060"/>
          </a:xfrm>
          <a:prstGeom prst="rect">
            <a:avLst/>
          </a:prstGeom>
        </p:spPr>
      </p:pic>
      <p:sp>
        <p:nvSpPr>
          <p:cNvPr id="14" name="Content Placeholder 2"/>
          <p:cNvSpPr>
            <a:spLocks noGrp="1"/>
          </p:cNvSpPr>
          <p:nvPr>
            <p:ph idx="1" hasCustomPrompt="1"/>
          </p:nvPr>
        </p:nvSpPr>
        <p:spPr>
          <a:xfrm>
            <a:off x="3460750" y="2056191"/>
            <a:ext cx="8121649" cy="3959188"/>
          </a:xfrm>
        </p:spPr>
        <p:txBody>
          <a:bodyPr numCol="1" spcCol="457200"/>
          <a:lstStyle>
            <a:lvl1pPr marL="0" indent="0">
              <a:lnSpc>
                <a:spcPts val="2960"/>
              </a:lnSpc>
              <a:buNone/>
              <a:defRPr sz="2133"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Tree>
    <p:extLst>
      <p:ext uri="{BB962C8B-B14F-4D97-AF65-F5344CB8AC3E}">
        <p14:creationId xmlns:p14="http://schemas.microsoft.com/office/powerpoint/2010/main" val="22421450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and Copy Left">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460751" y="6487131"/>
            <a:ext cx="5270499" cy="365125"/>
          </a:xfrm>
          <a:prstGeom prst="rect">
            <a:avLst/>
          </a:prstGeom>
        </p:spPr>
        <p:txBody>
          <a:bodyPr/>
          <a:lstStyle>
            <a:lvl1pPr algn="ctr">
              <a:defRPr sz="1200">
                <a:solidFill>
                  <a:srgbClr val="FF0000"/>
                </a:solidFill>
              </a:defRPr>
            </a:lvl1pPr>
          </a:lstStyle>
          <a:p>
            <a:r>
              <a:rPr lang="en-US" dirty="0"/>
              <a:t>DRAFT FOR DISCUSSION PURPOSES ONLY</a:t>
            </a: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
        <p:nvSpPr>
          <p:cNvPr id="12" name="Title 1"/>
          <p:cNvSpPr>
            <a:spLocks noGrp="1"/>
          </p:cNvSpPr>
          <p:nvPr>
            <p:ph type="title" hasCustomPrompt="1"/>
          </p:nvPr>
        </p:nvSpPr>
        <p:spPr>
          <a:xfrm>
            <a:off x="609603" y="324153"/>
            <a:ext cx="8121648" cy="1143000"/>
          </a:xfrm>
        </p:spPr>
        <p:txBody>
          <a:bodyPr/>
          <a:lstStyle/>
          <a:p>
            <a:r>
              <a:rPr lang="en-US" dirty="0"/>
              <a:t>CLICK TO EDIT MASTER TITLE STYLE</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5267" t="27907" r="17302" b="20509"/>
          <a:stretch/>
        </p:blipFill>
        <p:spPr>
          <a:xfrm>
            <a:off x="9293981" y="324154"/>
            <a:ext cx="2329544" cy="1377060"/>
          </a:xfrm>
          <a:prstGeom prst="rect">
            <a:avLst/>
          </a:prstGeom>
        </p:spPr>
      </p:pic>
      <p:sp>
        <p:nvSpPr>
          <p:cNvPr id="14" name="Content Placeholder 2"/>
          <p:cNvSpPr>
            <a:spLocks noGrp="1"/>
          </p:cNvSpPr>
          <p:nvPr>
            <p:ph idx="1" hasCustomPrompt="1"/>
          </p:nvPr>
        </p:nvSpPr>
        <p:spPr>
          <a:xfrm>
            <a:off x="609601" y="2056191"/>
            <a:ext cx="8121649" cy="3959188"/>
          </a:xfrm>
        </p:spPr>
        <p:txBody>
          <a:bodyPr numCol="1" spcCol="457200"/>
          <a:lstStyle>
            <a:lvl1pPr marL="0" indent="0">
              <a:lnSpc>
                <a:spcPts val="2960"/>
              </a:lnSpc>
              <a:buNone/>
              <a:defRPr sz="2133"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15" name="Slide Number Placeholder 5"/>
          <p:cNvSpPr>
            <a:spLocks noGrp="1"/>
          </p:cNvSpPr>
          <p:nvPr>
            <p:ph type="sldNum" sz="quarter" idx="12"/>
          </p:nvPr>
        </p:nvSpPr>
        <p:spPr>
          <a:xfrm>
            <a:off x="8737600" y="6356351"/>
            <a:ext cx="2844800" cy="365125"/>
          </a:xfrm>
        </p:spPr>
        <p:txBody>
          <a:bodyPr/>
          <a:lstStyle/>
          <a:p>
            <a:fld id="{2C58FDDD-0FEA-694E-A714-2EA9DCD373CB}" type="slidenum">
              <a:rPr lang="en-US" smtClean="0"/>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spTree>
    <p:extLst>
      <p:ext uri="{BB962C8B-B14F-4D97-AF65-F5344CB8AC3E}">
        <p14:creationId xmlns:p14="http://schemas.microsoft.com/office/powerpoint/2010/main" val="74633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2C58FDDD-0FEA-694E-A714-2EA9DCD373CB}" type="slidenum">
              <a:rPr lang="en-US" smtClean="0"/>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2175132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2C58FDDD-0FEA-694E-A714-2EA9DCD373CB}" type="slidenum">
              <a:rPr lang="en-US" smtClean="0"/>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736297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2C58FDDD-0FEA-694E-A714-2EA9DCD373CB}"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381766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2220510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2C58FDDD-0FEA-694E-A714-2EA9DCD373CB}" type="slidenum">
              <a:rPr lang="en-US" smtClean="0"/>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652449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2C58FDDD-0FEA-694E-A714-2EA9DCD373CB}" type="slidenum">
              <a:rPr lang="en-US" smtClean="0"/>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91277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1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numCol="1" spcCol="457200"/>
          <a:lstStyle>
            <a:lvl1pPr marL="0" indent="0">
              <a:lnSpc>
                <a:spcPts val="2960"/>
              </a:lnSpc>
              <a:buNone/>
              <a:defRPr sz="2133" kern="0"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3667095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78356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5351" y="2930527"/>
            <a:ext cx="5321300" cy="2200275"/>
          </a:xfrm>
          <a:prstGeom prst="rect">
            <a:avLst/>
          </a:prstGeom>
        </p:spPr>
        <p:txBody>
          <a:bodyPr/>
          <a:lstStyle>
            <a:lvl1pPr>
              <a:defRPr baseline="0">
                <a:solidFill>
                  <a:srgbClr val="0070C0"/>
                </a:solidFill>
              </a:defRPr>
            </a:lvl1pPr>
          </a:lstStyle>
          <a:p>
            <a:r>
              <a:rPr lang="en-US" dirty="0"/>
              <a:t>SUBHEAD 1</a:t>
            </a:r>
            <a:br>
              <a:rPr lang="en-US" dirty="0"/>
            </a:br>
            <a:r>
              <a:rPr lang="en-US" dirty="0"/>
              <a:t>SUBHEAD 2</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a:ext>
            </a:extLst>
          </a:blip>
          <a:srcRect r="34745"/>
          <a:stretch/>
        </p:blipFill>
        <p:spPr>
          <a:xfrm>
            <a:off x="8235371" y="-139700"/>
            <a:ext cx="4387809" cy="7783330"/>
          </a:xfrm>
          <a:prstGeom prst="rect">
            <a:avLst/>
          </a:prstGeom>
        </p:spPr>
      </p:pic>
      <p:sp>
        <p:nvSpPr>
          <p:cNvPr id="6" name="TextBox 5"/>
          <p:cNvSpPr txBox="1"/>
          <p:nvPr userDrawn="1"/>
        </p:nvSpPr>
        <p:spPr>
          <a:xfrm>
            <a:off x="927100" y="965200"/>
            <a:ext cx="4978400" cy="300082"/>
          </a:xfrm>
          <a:prstGeom prst="rect">
            <a:avLst/>
          </a:prstGeom>
          <a:solidFill>
            <a:schemeClr val="bg1"/>
          </a:solidFill>
          <a:ln>
            <a:noFill/>
          </a:ln>
        </p:spPr>
        <p:txBody>
          <a:bodyPr wrap="square" rtlCol="0">
            <a:spAutoFit/>
          </a:bodyPr>
          <a:lstStyle/>
          <a:p>
            <a:endParaRPr lang="en-US" sz="1350" dirty="0"/>
          </a:p>
        </p:txBody>
      </p:sp>
    </p:spTree>
    <p:extLst>
      <p:ext uri="{BB962C8B-B14F-4D97-AF65-F5344CB8AC3E}">
        <p14:creationId xmlns:p14="http://schemas.microsoft.com/office/powerpoint/2010/main" val="311127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WITH HURON COPYRIGHT</a:t>
            </a:r>
          </a:p>
        </p:txBody>
      </p:sp>
      <p:sp>
        <p:nvSpPr>
          <p:cNvPr id="3" name="Content Placeholder 2"/>
          <p:cNvSpPr>
            <a:spLocks noGrp="1"/>
          </p:cNvSpPr>
          <p:nvPr>
            <p:ph idx="1" hasCustomPrompt="1"/>
          </p:nvPr>
        </p:nvSpPr>
        <p:spPr>
          <a:xfrm>
            <a:off x="609600" y="1600202"/>
            <a:ext cx="10972800" cy="4415177"/>
          </a:xfrm>
        </p:spPr>
        <p:txBody>
          <a:bodyPr numCol="2" spcCol="457200"/>
          <a:lstStyle>
            <a:lvl1pPr marL="0" indent="0">
              <a:lnSpc>
                <a:spcPts val="2960"/>
              </a:lnSpc>
              <a:buNone/>
              <a:defRPr sz="2133" kern="0"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412637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hasCustomPrompt="1"/>
          </p:nvPr>
        </p:nvSpPr>
        <p:spPr>
          <a:xfrm>
            <a:off x="609600" y="1600202"/>
            <a:ext cx="10972800" cy="4415177"/>
          </a:xfrm>
        </p:spPr>
        <p:txBody>
          <a:bodyPr numCol="2" spcCol="457200"/>
          <a:lstStyle>
            <a:lvl1pPr marL="0" indent="0">
              <a:lnSpc>
                <a:spcPts val="2960"/>
              </a:lnSpc>
              <a:buNone/>
              <a:defRPr sz="2133" kern="0"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6" name="Slide Number Placeholder 5"/>
          <p:cNvSpPr>
            <a:spLocks noGrp="1"/>
          </p:cNvSpPr>
          <p:nvPr>
            <p:ph type="sldNum" sz="quarter" idx="12"/>
          </p:nvPr>
        </p:nvSpPr>
        <p:spPr/>
        <p:txBody>
          <a:bodyPr/>
          <a:lstStyle/>
          <a:p>
            <a:fld id="{2C58FDDD-0FEA-694E-A714-2EA9DCD373CB}" type="slidenum">
              <a:rPr lang="en-US" smtClean="0"/>
              <a:t>‹#›</a:t>
            </a:fld>
            <a:endParaRPr lang="en-US" dirty="0"/>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2333629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nd Copy R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3980" y="6356351"/>
            <a:ext cx="2844800" cy="365125"/>
          </a:xfrm>
        </p:spPr>
        <p:txBody>
          <a:bodyPr/>
          <a:lstStyle>
            <a:lvl1pPr algn="l">
              <a:defRPr/>
            </a:lvl1pPr>
          </a:lstStyle>
          <a:p>
            <a:fld id="{2C58FDDD-0FEA-694E-A714-2EA9DCD373CB}" type="slidenum">
              <a:rPr lang="en-US" smtClean="0"/>
              <a:pPr/>
              <a:t>‹#›</a:t>
            </a:fld>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6369" t="19532" r="74341" b="70247"/>
          <a:stretch/>
        </p:blipFill>
        <p:spPr>
          <a:xfrm>
            <a:off x="11174181" y="6015379"/>
            <a:ext cx="884767" cy="752213"/>
          </a:xfrm>
          <a:prstGeom prst="rect">
            <a:avLst/>
          </a:prstGeom>
        </p:spPr>
      </p:pic>
      <p:sp>
        <p:nvSpPr>
          <p:cNvPr id="12" name="Title 1"/>
          <p:cNvSpPr>
            <a:spLocks noGrp="1"/>
          </p:cNvSpPr>
          <p:nvPr>
            <p:ph type="title" hasCustomPrompt="1"/>
          </p:nvPr>
        </p:nvSpPr>
        <p:spPr>
          <a:xfrm>
            <a:off x="3460752" y="324153"/>
            <a:ext cx="8121648" cy="1143000"/>
          </a:xfrm>
        </p:spPr>
        <p:txBody>
          <a:bodyPr/>
          <a:lstStyle/>
          <a:p>
            <a:r>
              <a:rPr lang="en-US" dirty="0"/>
              <a:t>CLICK TO EDIT MASTER TITLE STYLE</a:t>
            </a:r>
          </a:p>
        </p:txBody>
      </p: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15267" t="27907" r="17302" b="20509"/>
          <a:stretch/>
        </p:blipFill>
        <p:spPr>
          <a:xfrm>
            <a:off x="573315" y="324154"/>
            <a:ext cx="2329544" cy="1377060"/>
          </a:xfrm>
          <a:prstGeom prst="rect">
            <a:avLst/>
          </a:prstGeom>
        </p:spPr>
      </p:pic>
      <p:sp>
        <p:nvSpPr>
          <p:cNvPr id="14" name="Content Placeholder 2"/>
          <p:cNvSpPr>
            <a:spLocks noGrp="1"/>
          </p:cNvSpPr>
          <p:nvPr>
            <p:ph idx="1" hasCustomPrompt="1"/>
          </p:nvPr>
        </p:nvSpPr>
        <p:spPr>
          <a:xfrm>
            <a:off x="3460750" y="2056191"/>
            <a:ext cx="8121649" cy="3959188"/>
          </a:xfrm>
        </p:spPr>
        <p:txBody>
          <a:bodyPr numCol="1" spcCol="457200"/>
          <a:lstStyle>
            <a:lvl1pPr marL="0" indent="0">
              <a:lnSpc>
                <a:spcPts val="2960"/>
              </a:lnSpc>
              <a:buNone/>
              <a:defRPr sz="2133"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Tree>
    <p:extLst>
      <p:ext uri="{BB962C8B-B14F-4D97-AF65-F5344CB8AC3E}">
        <p14:creationId xmlns:p14="http://schemas.microsoft.com/office/powerpoint/2010/main" val="249499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nd Copy Lef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
        <p:nvSpPr>
          <p:cNvPr id="12" name="Title 1"/>
          <p:cNvSpPr>
            <a:spLocks noGrp="1"/>
          </p:cNvSpPr>
          <p:nvPr>
            <p:ph type="title" hasCustomPrompt="1"/>
          </p:nvPr>
        </p:nvSpPr>
        <p:spPr>
          <a:xfrm>
            <a:off x="609603" y="324153"/>
            <a:ext cx="8121648" cy="1143000"/>
          </a:xfrm>
        </p:spPr>
        <p:txBody>
          <a:bodyPr/>
          <a:lstStyle/>
          <a:p>
            <a:r>
              <a:rPr lang="en-US" dirty="0"/>
              <a:t>CLICK TO EDIT MASTER TITLE STYLE</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15267" t="27907" r="17302" b="20509"/>
          <a:stretch/>
        </p:blipFill>
        <p:spPr>
          <a:xfrm>
            <a:off x="9293981" y="324154"/>
            <a:ext cx="2329544" cy="1377060"/>
          </a:xfrm>
          <a:prstGeom prst="rect">
            <a:avLst/>
          </a:prstGeom>
        </p:spPr>
      </p:pic>
      <p:sp>
        <p:nvSpPr>
          <p:cNvPr id="14" name="Content Placeholder 2"/>
          <p:cNvSpPr>
            <a:spLocks noGrp="1"/>
          </p:cNvSpPr>
          <p:nvPr>
            <p:ph idx="1" hasCustomPrompt="1"/>
          </p:nvPr>
        </p:nvSpPr>
        <p:spPr>
          <a:xfrm>
            <a:off x="609601" y="2056191"/>
            <a:ext cx="8121649" cy="3959188"/>
          </a:xfrm>
        </p:spPr>
        <p:txBody>
          <a:bodyPr numCol="1" spcCol="457200"/>
          <a:lstStyle>
            <a:lvl1pPr marL="0" indent="0">
              <a:lnSpc>
                <a:spcPts val="2960"/>
              </a:lnSpc>
              <a:buNone/>
              <a:defRPr sz="2133" spc="40" baseline="0">
                <a:solidFill>
                  <a:schemeClr val="tx1">
                    <a:lumMod val="50000"/>
                  </a:schemeClr>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Body copy</a:t>
            </a:r>
          </a:p>
        </p:txBody>
      </p:sp>
      <p:sp>
        <p:nvSpPr>
          <p:cNvPr id="15" name="Slide Number Placeholder 5"/>
          <p:cNvSpPr>
            <a:spLocks noGrp="1"/>
          </p:cNvSpPr>
          <p:nvPr>
            <p:ph type="sldNum" sz="quarter" idx="12"/>
          </p:nvPr>
        </p:nvSpPr>
        <p:spPr>
          <a:xfrm>
            <a:off x="8737600" y="6356351"/>
            <a:ext cx="2844800" cy="365125"/>
          </a:xfrm>
        </p:spPr>
        <p:txBody>
          <a:bodyPr/>
          <a:lstStyle/>
          <a:p>
            <a:fld id="{2C58FDDD-0FEA-694E-A714-2EA9DCD373CB}" type="slidenum">
              <a:rPr lang="en-US" smtClean="0"/>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l="16369" t="19532" r="74341" b="70247"/>
          <a:stretch/>
        </p:blipFill>
        <p:spPr>
          <a:xfrm>
            <a:off x="119138" y="6015379"/>
            <a:ext cx="884767" cy="752213"/>
          </a:xfrm>
          <a:prstGeom prst="rect">
            <a:avLst/>
          </a:prstGeom>
        </p:spPr>
      </p:pic>
    </p:spTree>
    <p:extLst>
      <p:ext uri="{BB962C8B-B14F-4D97-AF65-F5344CB8AC3E}">
        <p14:creationId xmlns:p14="http://schemas.microsoft.com/office/powerpoint/2010/main" val="51345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2C58FDDD-0FEA-694E-A714-2EA9DCD373CB}" type="slidenum">
              <a:rPr lang="en-US" smtClean="0"/>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402939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2C58FDDD-0FEA-694E-A714-2EA9DCD373CB}" type="slidenum">
              <a:rPr lang="en-US" smtClean="0"/>
              <a:t>‹#›</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471" t="21390" r="7445" b="18199"/>
          <a:stretch/>
        </p:blipFill>
        <p:spPr>
          <a:xfrm>
            <a:off x="5022369" y="6015379"/>
            <a:ext cx="2157364" cy="598640"/>
          </a:xfrm>
          <a:prstGeom prst="rect">
            <a:avLst/>
          </a:prstGeom>
        </p:spPr>
      </p:pic>
    </p:spTree>
    <p:extLst>
      <p:ext uri="{BB962C8B-B14F-4D97-AF65-F5344CB8AC3E}">
        <p14:creationId xmlns:p14="http://schemas.microsoft.com/office/powerpoint/2010/main" val="253255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4153"/>
            <a:ext cx="10972800" cy="11430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C58FDDD-0FEA-694E-A714-2EA9DCD373CB}" type="slidenum">
              <a:rPr lang="en-US" smtClean="0"/>
              <a:t>‹#›</a:t>
            </a:fld>
            <a:endParaRPr lang="en-US" dirty="0"/>
          </a:p>
        </p:txBody>
      </p:sp>
      <p:sp>
        <p:nvSpPr>
          <p:cNvPr id="7" name="Footer Placeholder 4"/>
          <p:cNvSpPr>
            <a:spLocks noGrp="1"/>
          </p:cNvSpPr>
          <p:nvPr>
            <p:ph type="ftr" sz="quarter" idx="3"/>
          </p:nvPr>
        </p:nvSpPr>
        <p:spPr>
          <a:xfrm>
            <a:off x="3460751" y="6356351"/>
            <a:ext cx="5270499" cy="365125"/>
          </a:xfrm>
          <a:prstGeom prst="rect">
            <a:avLst/>
          </a:prstGeom>
        </p:spPr>
        <p:txBody>
          <a:bodyPr/>
          <a:lstStyle>
            <a:lvl1pPr>
              <a:defRPr sz="1200">
                <a:solidFill>
                  <a:srgbClr val="FF0000"/>
                </a:solidFill>
              </a:defRPr>
            </a:lvl1pPr>
          </a:lstStyle>
          <a:p>
            <a:r>
              <a:rPr lang="en-US" dirty="0"/>
              <a:t>DRAFT FOR DISCUSSION PURPOSES ONLY</a:t>
            </a:r>
          </a:p>
        </p:txBody>
      </p:sp>
    </p:spTree>
    <p:extLst>
      <p:ext uri="{BB962C8B-B14F-4D97-AF65-F5344CB8AC3E}">
        <p14:creationId xmlns:p14="http://schemas.microsoft.com/office/powerpoint/2010/main" val="2180875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609585" rtl="0" eaLnBrk="1" latinLnBrk="0" hangingPunct="1">
        <a:lnSpc>
          <a:spcPts val="4720"/>
        </a:lnSpc>
        <a:spcBef>
          <a:spcPct val="0"/>
        </a:spcBef>
        <a:buNone/>
        <a:defRPr sz="4000" kern="1200">
          <a:solidFill>
            <a:srgbClr val="0070C0"/>
          </a:solidFill>
          <a:latin typeface="Arial Black"/>
          <a:ea typeface="+mj-ea"/>
          <a:cs typeface="Arial Black"/>
        </a:defRPr>
      </a:lvl1pPr>
    </p:titleStyle>
    <p:bodyStyle>
      <a:lvl1pPr marL="457189" indent="-457189" algn="l" defTabSz="609585" rtl="0" eaLnBrk="1" latinLnBrk="0" hangingPunct="1">
        <a:spcBef>
          <a:spcPct val="20000"/>
        </a:spcBef>
        <a:buFont typeface="Arial"/>
        <a:buChar char="•"/>
        <a:defRPr sz="4267" kern="1200">
          <a:solidFill>
            <a:srgbClr val="0070C0"/>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rgbClr val="0070C0"/>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rgbClr val="0070C0"/>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rgbClr val="0070C0"/>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rgbClr val="0070C0"/>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4153"/>
            <a:ext cx="10972800" cy="114300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C58FDDD-0FEA-694E-A714-2EA9DCD373CB}" type="slidenum">
              <a:rPr lang="en-US" smtClean="0"/>
              <a:t>‹#›</a:t>
            </a:fld>
            <a:endParaRPr lang="en-US" dirty="0"/>
          </a:p>
        </p:txBody>
      </p:sp>
    </p:spTree>
    <p:extLst>
      <p:ext uri="{BB962C8B-B14F-4D97-AF65-F5344CB8AC3E}">
        <p14:creationId xmlns:p14="http://schemas.microsoft.com/office/powerpoint/2010/main" val="371280172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hf hdr="0" dt="0"/>
  <p:txStyles>
    <p:titleStyle>
      <a:lvl1pPr algn="l" defTabSz="609585" rtl="0" eaLnBrk="1" latinLnBrk="0" hangingPunct="1">
        <a:lnSpc>
          <a:spcPts val="4720"/>
        </a:lnSpc>
        <a:spcBef>
          <a:spcPct val="0"/>
        </a:spcBef>
        <a:buNone/>
        <a:defRPr sz="4000" kern="1200">
          <a:solidFill>
            <a:srgbClr val="0070C0"/>
          </a:solidFill>
          <a:latin typeface="Arial Black"/>
          <a:ea typeface="+mj-ea"/>
          <a:cs typeface="Arial Black"/>
        </a:defRPr>
      </a:lvl1pPr>
    </p:titleStyle>
    <p:bodyStyle>
      <a:lvl1pPr marL="457189" indent="-457189" algn="l" defTabSz="609585" rtl="0" eaLnBrk="1" latinLnBrk="0" hangingPunct="1">
        <a:spcBef>
          <a:spcPct val="20000"/>
        </a:spcBef>
        <a:buFont typeface="Arial"/>
        <a:buChar char="•"/>
        <a:defRPr sz="4267" kern="1200">
          <a:solidFill>
            <a:srgbClr val="0070C0"/>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rgbClr val="0070C0"/>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rgbClr val="0070C0"/>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rgbClr val="0070C0"/>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rgbClr val="0070C0"/>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899" y="2759498"/>
            <a:ext cx="11224261" cy="1341980"/>
          </a:xfrm>
        </p:spPr>
        <p:txBody>
          <a:bodyPr/>
          <a:lstStyle/>
          <a:p>
            <a:r>
              <a:rPr lang="en-US" dirty="0"/>
              <a:t>Post-Award Implementation Team*</a:t>
            </a:r>
          </a:p>
        </p:txBody>
      </p:sp>
      <p:sp>
        <p:nvSpPr>
          <p:cNvPr id="3" name="Subtitle 2"/>
          <p:cNvSpPr>
            <a:spLocks noGrp="1"/>
          </p:cNvSpPr>
          <p:nvPr>
            <p:ph type="subTitle" idx="1"/>
          </p:nvPr>
        </p:nvSpPr>
        <p:spPr/>
        <p:txBody>
          <a:bodyPr>
            <a:noAutofit/>
          </a:bodyPr>
          <a:lstStyle/>
          <a:p>
            <a:r>
              <a:rPr lang="en-US" dirty="0"/>
              <a:t>Roles &amp; Responsibilities</a:t>
            </a:r>
          </a:p>
          <a:p>
            <a:r>
              <a:rPr lang="en-US" sz="2000" dirty="0"/>
              <a:t>2/23/2018</a:t>
            </a:r>
          </a:p>
        </p:txBody>
      </p:sp>
      <p:sp>
        <p:nvSpPr>
          <p:cNvPr id="5" name="TextBox 4">
            <a:extLst>
              <a:ext uri="{FF2B5EF4-FFF2-40B4-BE49-F238E27FC236}">
                <a16:creationId xmlns:a16="http://schemas.microsoft.com/office/drawing/2014/main" xmlns="" id="{6B43E80A-E4CF-47BC-8AD5-B25DD3B9F6D0}"/>
              </a:ext>
            </a:extLst>
          </p:cNvPr>
          <p:cNvSpPr txBox="1"/>
          <p:nvPr/>
        </p:nvSpPr>
        <p:spPr>
          <a:xfrm>
            <a:off x="7858125" y="6257925"/>
            <a:ext cx="3705225" cy="338554"/>
          </a:xfrm>
          <a:prstGeom prst="rect">
            <a:avLst/>
          </a:prstGeom>
          <a:noFill/>
        </p:spPr>
        <p:txBody>
          <a:bodyPr wrap="square" rtlCol="0">
            <a:spAutoFit/>
          </a:bodyPr>
          <a:lstStyle/>
          <a:p>
            <a:r>
              <a:rPr lang="en-US" sz="1600" i="1" dirty="0"/>
              <a:t>*Does not include clinical trials</a:t>
            </a:r>
          </a:p>
        </p:txBody>
      </p:sp>
    </p:spTree>
    <p:extLst>
      <p:ext uri="{BB962C8B-B14F-4D97-AF65-F5344CB8AC3E}">
        <p14:creationId xmlns:p14="http://schemas.microsoft.com/office/powerpoint/2010/main" val="32150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Maintenance</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047747941"/>
              </p:ext>
            </p:extLst>
          </p:nvPr>
        </p:nvGraphicFramePr>
        <p:xfrm>
          <a:off x="627604" y="1199936"/>
          <a:ext cx="10954800" cy="449580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Account Maintenance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5513031"/>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815335">
                <a:tc>
                  <a:txBody>
                    <a:bodyPr/>
                    <a:lstStyle/>
                    <a:p>
                      <a:pPr algn="l" fontAlgn="ctr"/>
                      <a:r>
                        <a:rPr lang="en-US" sz="1200" b="1" i="0" u="none" strike="noStrike" dirty="0">
                          <a:solidFill>
                            <a:schemeClr val="bg1"/>
                          </a:solidFill>
                          <a:effectLst/>
                          <a:latin typeface="Arial (Body)"/>
                        </a:rPr>
                        <a:t>Budget revisions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Identify a</a:t>
                      </a:r>
                      <a:r>
                        <a:rPr lang="en-US" sz="1100" b="0" i="0" u="none" strike="noStrike" kern="1200" baseline="0" dirty="0">
                          <a:solidFill>
                            <a:srgbClr val="000000"/>
                          </a:solidFill>
                          <a:effectLst/>
                          <a:latin typeface="Arial (Body)"/>
                          <a:ea typeface="+mn-ea"/>
                          <a:cs typeface="+mn-cs"/>
                        </a:rPr>
                        <a:t> project change that necessitates a revision request change from GMS</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Provide rationale for re-budget requests as necessary</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Prepared budget</a:t>
                      </a:r>
                      <a:r>
                        <a:rPr lang="en-US" sz="1100" b="0" i="0" u="none" strike="noStrike" kern="1200" baseline="0" dirty="0">
                          <a:solidFill>
                            <a:srgbClr val="000000"/>
                          </a:solidFill>
                          <a:effectLst/>
                          <a:latin typeface="Arial (Body)"/>
                          <a:ea typeface="+mn-ea"/>
                          <a:cs typeface="+mn-cs"/>
                        </a:rPr>
                        <a:t> revision request</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Identify a</a:t>
                      </a:r>
                      <a:r>
                        <a:rPr lang="en-US" sz="1100" b="0" i="0" u="none" strike="noStrike" kern="1200" baseline="0" dirty="0">
                          <a:solidFill>
                            <a:srgbClr val="000000"/>
                          </a:solidFill>
                          <a:effectLst/>
                          <a:latin typeface="Arial (Body)"/>
                          <a:ea typeface="+mn-ea"/>
                          <a:cs typeface="+mn-cs"/>
                        </a:rPr>
                        <a:t> project change that necessitates a revision and review with PI</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Review revision for allowability</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Submit request and track changes with OSPA</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Identify a project change that necessitates a revision request a change from GMS</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Monitor</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NEED List of revision Items e.g.</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Salary Cap</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Faculty Exit</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Etc…Subcontracts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OSPA – Review</a:t>
                      </a:r>
                      <a:r>
                        <a:rPr lang="en-US" sz="1100" b="0" i="0" u="none" strike="noStrike" kern="1200" baseline="0" dirty="0">
                          <a:solidFill>
                            <a:srgbClr val="000000"/>
                          </a:solidFill>
                          <a:effectLst/>
                          <a:latin typeface="Arial (Body)"/>
                          <a:ea typeface="+mn-ea"/>
                          <a:cs typeface="+mn-cs"/>
                        </a:rPr>
                        <a:t> and final approval of  budget revisions </a:t>
                      </a:r>
                      <a:r>
                        <a:rPr lang="en-US" sz="1100" b="0" i="1" u="none" strike="noStrike" kern="1200" baseline="0" dirty="0">
                          <a:solidFill>
                            <a:srgbClr val="000000"/>
                          </a:solidFill>
                          <a:effectLst/>
                          <a:latin typeface="Arial (Body)"/>
                          <a:ea typeface="+mn-ea"/>
                          <a:cs typeface="+mn-cs"/>
                        </a:rPr>
                        <a:t>or send back for further clarification</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RFS – Review and approval in SAP</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HR – Communicate salary and employment change impacts with DA &amp; GMS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204889288"/>
                  </a:ext>
                </a:extLst>
              </a:tr>
              <a:tr h="815335">
                <a:tc>
                  <a:txBody>
                    <a:bodyPr/>
                    <a:lstStyle/>
                    <a:p>
                      <a:pPr algn="l" fontAlgn="ctr"/>
                      <a:r>
                        <a:rPr lang="en-US" sz="1200" b="1" i="0" u="none" strike="noStrike" dirty="0">
                          <a:solidFill>
                            <a:schemeClr val="bg1"/>
                          </a:solidFill>
                          <a:effectLst/>
                          <a:latin typeface="Arial (Body)"/>
                        </a:rPr>
                        <a:t>Annual</a:t>
                      </a:r>
                      <a:r>
                        <a:rPr lang="en-US" sz="1200" b="1" i="0" u="none" strike="noStrike" baseline="0" dirty="0">
                          <a:solidFill>
                            <a:schemeClr val="bg1"/>
                          </a:solidFill>
                          <a:effectLst/>
                          <a:latin typeface="Arial (Body)"/>
                        </a:rPr>
                        <a:t> progress report completion, Non-compete renewals, &amp; RPPR</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Prepare all technical and scientific</a:t>
                      </a:r>
                      <a:r>
                        <a:rPr lang="en-US" sz="1100" b="0" i="0" u="none" strike="noStrike" kern="1200" baseline="0" dirty="0">
                          <a:solidFill>
                            <a:srgbClr val="000000"/>
                          </a:solidFill>
                          <a:effectLst/>
                          <a:latin typeface="Arial (Body)"/>
                          <a:ea typeface="+mn-ea"/>
                          <a:cs typeface="+mn-cs"/>
                        </a:rPr>
                        <a:t> </a:t>
                      </a:r>
                      <a:r>
                        <a:rPr lang="en-US" sz="1100" b="0" i="0" u="none" strike="noStrike" kern="1200" dirty="0">
                          <a:solidFill>
                            <a:srgbClr val="000000"/>
                          </a:solidFill>
                          <a:effectLst/>
                          <a:latin typeface="Arial (Body)"/>
                          <a:ea typeface="+mn-ea"/>
                          <a:cs typeface="+mn-cs"/>
                        </a:rPr>
                        <a:t>progress</a:t>
                      </a:r>
                      <a:r>
                        <a:rPr lang="en-US" sz="1100" b="0" i="0" u="none" strike="noStrike" kern="1200" baseline="0" dirty="0">
                          <a:solidFill>
                            <a:srgbClr val="000000"/>
                          </a:solidFill>
                          <a:effectLst/>
                          <a:latin typeface="Arial (Body)"/>
                          <a:ea typeface="+mn-ea"/>
                          <a:cs typeface="+mn-cs"/>
                        </a:rPr>
                        <a:t> </a:t>
                      </a:r>
                      <a:r>
                        <a:rPr lang="en-US" sz="1100" b="0" i="0" u="none" strike="noStrike" kern="1200" dirty="0">
                          <a:solidFill>
                            <a:srgbClr val="000000"/>
                          </a:solidFill>
                          <a:effectLst/>
                          <a:latin typeface="Arial (Body)"/>
                          <a:ea typeface="+mn-ea"/>
                          <a:cs typeface="+mn-cs"/>
                        </a:rPr>
                        <a:t>reports required by the sponsor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Draft initial financial and admin items for PI review and edits prior</a:t>
                      </a:r>
                      <a:r>
                        <a:rPr lang="en-US" sz="1100" b="0" i="0" u="none" strike="noStrike" kern="1200" baseline="0" dirty="0">
                          <a:solidFill>
                            <a:srgbClr val="000000"/>
                          </a:solidFill>
                          <a:effectLst/>
                          <a:latin typeface="Arial (Body)"/>
                          <a:ea typeface="+mn-ea"/>
                          <a:cs typeface="+mn-cs"/>
                        </a:rPr>
                        <a:t> to due date</a:t>
                      </a:r>
                      <a:endParaRPr lang="en-US" sz="1100" b="0" i="0" u="none" strike="noStrike" kern="1200" dirty="0">
                        <a:solidFill>
                          <a:srgbClr val="000000"/>
                        </a:solidFill>
                        <a:effectLst/>
                        <a:latin typeface="Arial (Body)"/>
                        <a:ea typeface="+mn-ea"/>
                        <a:cs typeface="+mn-cs"/>
                      </a:endParaRP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Submit to OSPA</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Assist with any</a:t>
                      </a:r>
                      <a:r>
                        <a:rPr lang="en-US" sz="1100" b="0" i="0" u="none" strike="noStrike" kern="1200" baseline="0" dirty="0">
                          <a:solidFill>
                            <a:srgbClr val="000000"/>
                          </a:solidFill>
                          <a:effectLst/>
                          <a:latin typeface="Arial (Body)"/>
                          <a:ea typeface="+mn-ea"/>
                          <a:cs typeface="+mn-cs"/>
                        </a:rPr>
                        <a:t> budgetary information needed and acknowledge</a:t>
                      </a:r>
                      <a:r>
                        <a:rPr lang="en-US" sz="1100" b="0" i="0" u="none" strike="noStrike" kern="1200" dirty="0">
                          <a:solidFill>
                            <a:srgbClr val="000000"/>
                          </a:solidFill>
                          <a:effectLst/>
                          <a:latin typeface="Arial (Body)"/>
                          <a:ea typeface="+mn-ea"/>
                          <a:cs typeface="+mn-cs"/>
                        </a:rPr>
                        <a:t> progress report submission</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OSPA – Submit progress</a:t>
                      </a:r>
                      <a:r>
                        <a:rPr lang="en-US" sz="1100" b="0" i="0" u="none" strike="noStrike" kern="1200" baseline="0" dirty="0">
                          <a:solidFill>
                            <a:srgbClr val="000000"/>
                          </a:solidFill>
                          <a:effectLst/>
                          <a:latin typeface="Arial (Body)"/>
                          <a:ea typeface="+mn-ea"/>
                          <a:cs typeface="+mn-cs"/>
                        </a:rPr>
                        <a:t> report to sponsor and verify submission to DA, PI, and GMS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RFS – Provides financials depending on grant type</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5415451"/>
                  </a:ext>
                </a:extLst>
              </a:tr>
              <a:tr h="815335">
                <a:tc>
                  <a:txBody>
                    <a:bodyPr/>
                    <a:lstStyle/>
                    <a:p>
                      <a:pPr algn="l" fontAlgn="ctr"/>
                      <a:r>
                        <a:rPr lang="en-US" sz="1200" b="1" i="0" u="none" strike="noStrike" dirty="0">
                          <a:solidFill>
                            <a:schemeClr val="bg1"/>
                          </a:solidFill>
                          <a:effectLst/>
                          <a:latin typeface="Arial (Body)"/>
                        </a:rPr>
                        <a:t>Expense Documentation </a:t>
                      </a:r>
                      <a:r>
                        <a:rPr lang="en-US" sz="1200" b="1" i="0" u="none" strike="noStrike" dirty="0">
                          <a:solidFill>
                            <a:schemeClr val="tx2">
                              <a:lumMod val="60000"/>
                              <a:lumOff val="40000"/>
                            </a:schemeClr>
                          </a:solidFill>
                          <a:effectLst/>
                          <a:latin typeface="Arial (Body)"/>
                        </a:rPr>
                        <a:t>(TBD Front End Review back end documentation – Clerical task – not GMS) </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fontAlgn="b">
                        <a:buFont typeface="Arial" panose="020B0604020202020204" pitchFamily="34" charset="0"/>
                        <a:buChar char="•"/>
                      </a:pPr>
                      <a:r>
                        <a:rPr lang="en-US" sz="1100" b="0" i="0" u="none" strike="noStrike" kern="1200" dirty="0">
                          <a:solidFill>
                            <a:srgbClr val="000000"/>
                          </a:solidFill>
                          <a:effectLst/>
                          <a:latin typeface="Arial (Body)"/>
                          <a:ea typeface="+mn-ea"/>
                          <a:cs typeface="+mn-cs"/>
                        </a:rPr>
                        <a:t>Provide source documentation to TBD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Ensure appropriate source documentation exists for grant expenditures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Review source documentation as needed </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Fin IBU – Documents </a:t>
                      </a:r>
                      <a:r>
                        <a:rPr lang="en-US" sz="1100" b="0" i="0" u="none" strike="noStrike" kern="1200" dirty="0" err="1">
                          <a:solidFill>
                            <a:srgbClr val="000000"/>
                          </a:solidFill>
                          <a:effectLst/>
                          <a:latin typeface="Arial (Body)"/>
                          <a:ea typeface="+mn-ea"/>
                          <a:cs typeface="+mn-cs"/>
                        </a:rPr>
                        <a:t>Procard</a:t>
                      </a:r>
                      <a:r>
                        <a:rPr lang="en-US" sz="1100" b="0" i="0" u="none" strike="noStrike" kern="1200" dirty="0">
                          <a:solidFill>
                            <a:srgbClr val="000000"/>
                          </a:solidFill>
                          <a:effectLst/>
                          <a:latin typeface="Arial (Body)"/>
                          <a:ea typeface="+mn-ea"/>
                          <a:cs typeface="+mn-cs"/>
                        </a:rPr>
                        <a:t>  and JV’s (</a:t>
                      </a:r>
                      <a:r>
                        <a:rPr lang="en-US" sz="1100" b="0" i="1" u="none" strike="noStrike" kern="1200" dirty="0">
                          <a:solidFill>
                            <a:srgbClr val="000000"/>
                          </a:solidFill>
                          <a:effectLst/>
                          <a:latin typeface="Arial (Body)"/>
                          <a:ea typeface="+mn-ea"/>
                          <a:cs typeface="+mn-cs"/>
                        </a:rPr>
                        <a:t>where applicable) </a:t>
                      </a:r>
                      <a:r>
                        <a:rPr lang="en-US" sz="1100" b="0" i="0" u="none" strike="noStrike" kern="1200" dirty="0">
                          <a:solidFill>
                            <a:srgbClr val="000000"/>
                          </a:solidFill>
                          <a:effectLst/>
                          <a:latin typeface="Arial (Body)"/>
                          <a:ea typeface="+mn-ea"/>
                          <a:cs typeface="+mn-cs"/>
                        </a:rPr>
                        <a:t>transactions on SharePoint </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35850"/>
                  </a:ext>
                </a:extLst>
              </a:tr>
            </a:tbl>
          </a:graphicData>
        </a:graphic>
      </p:graphicFrame>
    </p:spTree>
    <p:extLst>
      <p:ext uri="{BB962C8B-B14F-4D97-AF65-F5344CB8AC3E}">
        <p14:creationId xmlns:p14="http://schemas.microsoft.com/office/powerpoint/2010/main" val="393811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Maintenance</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76193809"/>
              </p:ext>
            </p:extLst>
          </p:nvPr>
        </p:nvGraphicFramePr>
        <p:xfrm>
          <a:off x="627604" y="1199937"/>
          <a:ext cx="10954800" cy="4975728"/>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Account Maintenance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5513031"/>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62808">
                <a:tc>
                  <a:txBody>
                    <a:bodyPr/>
                    <a:lstStyle/>
                    <a:p>
                      <a:pPr algn="l" fontAlgn="ctr"/>
                      <a:r>
                        <a:rPr lang="en-US" sz="1200" b="1" i="0" u="none" strike="noStrike" dirty="0">
                          <a:solidFill>
                            <a:schemeClr val="bg1"/>
                          </a:solidFill>
                          <a:effectLst/>
                          <a:latin typeface="Arial (Body)"/>
                        </a:rPr>
                        <a:t>Payroll Confirmation</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Review and approve effort certifications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 any effort on grants and resolve any issues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Partner with PI’s to distribute/track effort reporting and certification</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 – Generates effort certifications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2397760">
                <a:tc>
                  <a:txBody>
                    <a:bodyPr/>
                    <a:lstStyle/>
                    <a:p>
                      <a:pPr algn="l" fontAlgn="ctr"/>
                      <a:r>
                        <a:rPr lang="en-US" sz="1200" b="1" i="0" u="none" strike="noStrike" dirty="0">
                          <a:solidFill>
                            <a:schemeClr val="bg1"/>
                          </a:solidFill>
                          <a:effectLst/>
                          <a:latin typeface="Arial (Body)"/>
                        </a:rPr>
                        <a:t>Unique Post-Award Administration (Fellowship &amp; Training Grants)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Communicate unique grant requirements</a:t>
                      </a:r>
                      <a:r>
                        <a:rPr lang="en-US" sz="1100" b="0" i="0" u="none" strike="noStrike" kern="1200" baseline="0" dirty="0">
                          <a:solidFill>
                            <a:srgbClr val="000000"/>
                          </a:solidFill>
                          <a:effectLst/>
                          <a:latin typeface="Arial (Body)"/>
                          <a:ea typeface="+mn-ea"/>
                          <a:cs typeface="+mn-cs"/>
                        </a:rPr>
                        <a:t> or personnel needs with the GMS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Ensure</a:t>
                      </a:r>
                      <a:r>
                        <a:rPr lang="en-US" sz="1100" b="0" i="0" u="none" strike="noStrike" kern="1200" baseline="0" dirty="0">
                          <a:solidFill>
                            <a:srgbClr val="000000"/>
                          </a:solidFill>
                          <a:effectLst/>
                          <a:latin typeface="Arial (Body)"/>
                          <a:ea typeface="+mn-ea"/>
                          <a:cs typeface="+mn-cs"/>
                        </a:rPr>
                        <a:t> fellows are setup properly in HR and student systems and monitor graduate student issues on fellowship and training awards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Assist the PI in properly setting up the grant, personnel, and charges for unique grants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Coordinate with the grad school and med school as applicable</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Share information about unique requirements with DA</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a:t>
                      </a:r>
                      <a:r>
                        <a:rPr lang="en-US" sz="1100" b="0" i="0" u="none" strike="noStrike" kern="1200" baseline="0" dirty="0">
                          <a:solidFill>
                            <a:srgbClr val="000000"/>
                          </a:solidFill>
                          <a:effectLst/>
                          <a:latin typeface="Arial (Body)"/>
                          <a:ea typeface="+mn-ea"/>
                          <a:cs typeface="+mn-cs"/>
                        </a:rPr>
                        <a:t> and understand the unique grant, personnel, or graduate student requirements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Use specifically dedicated staff to support special grants where available</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35850"/>
                  </a:ext>
                </a:extLst>
              </a:tr>
              <a:tr h="934720">
                <a:tc>
                  <a:txBody>
                    <a:bodyPr/>
                    <a:lstStyle/>
                    <a:p>
                      <a:pPr algn="l" fontAlgn="ctr"/>
                      <a:r>
                        <a:rPr lang="en-US" sz="1200" b="1" i="0" u="none" strike="noStrike" dirty="0">
                          <a:solidFill>
                            <a:schemeClr val="bg1"/>
                          </a:solidFill>
                          <a:effectLst/>
                          <a:latin typeface="Arial (Body)"/>
                        </a:rPr>
                        <a:t>Grant</a:t>
                      </a:r>
                      <a:r>
                        <a:rPr lang="en-US" sz="1200" b="1" i="0" u="none" strike="noStrike" baseline="0" dirty="0">
                          <a:solidFill>
                            <a:schemeClr val="bg1"/>
                          </a:solidFill>
                          <a:effectLst/>
                          <a:latin typeface="Arial (Body)"/>
                        </a:rPr>
                        <a:t> system maintenance</a:t>
                      </a:r>
                    </a:p>
                    <a:p>
                      <a:pPr algn="l" fontAlgn="ctr"/>
                      <a:r>
                        <a:rPr lang="en-US" sz="1200" b="1" i="0" u="none" strike="noStrike" baseline="0" dirty="0">
                          <a:solidFill>
                            <a:schemeClr val="bg1"/>
                          </a:solidFill>
                          <a:effectLst/>
                          <a:latin typeface="Arial (Body)"/>
                        </a:rPr>
                        <a:t>(OneNote </a:t>
                      </a:r>
                      <a:r>
                        <a:rPr lang="en-US" sz="1200" b="1" i="1" u="none" strike="noStrike" baseline="0" dirty="0">
                          <a:solidFill>
                            <a:schemeClr val="bg1"/>
                          </a:solidFill>
                          <a:effectLst/>
                          <a:latin typeface="Arial (Body)"/>
                        </a:rPr>
                        <a:t>in development</a:t>
                      </a:r>
                      <a:r>
                        <a:rPr lang="en-US" sz="1200" b="1" i="0" u="none" strike="noStrike" baseline="0" dirty="0">
                          <a:solidFill>
                            <a:schemeClr val="bg1"/>
                          </a:solidFill>
                          <a:effectLst/>
                          <a:latin typeface="Arial (Body)"/>
                        </a:rPr>
                        <a:t>) </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a:t>
                      </a:r>
                      <a:r>
                        <a:rPr lang="en-US" sz="1100" b="0" i="0" u="none" strike="noStrike" kern="1200" baseline="0" dirty="0">
                          <a:solidFill>
                            <a:srgbClr val="000000"/>
                          </a:solidFill>
                          <a:effectLst/>
                          <a:latin typeface="Arial (Body)"/>
                          <a:ea typeface="+mn-ea"/>
                          <a:cs typeface="+mn-cs"/>
                        </a:rPr>
                        <a:t> grant changes and review information in the system </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Update grant requirements</a:t>
                      </a:r>
                      <a:r>
                        <a:rPr lang="en-US" sz="1100" b="0" i="0" u="none" strike="noStrike" kern="1200" baseline="0" dirty="0">
                          <a:solidFill>
                            <a:srgbClr val="000000"/>
                          </a:solidFill>
                          <a:effectLst/>
                          <a:latin typeface="Arial (Body)"/>
                          <a:ea typeface="+mn-ea"/>
                          <a:cs typeface="+mn-cs"/>
                        </a:rPr>
                        <a:t> and changes on a quarterly basis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Share any changes as needed with the PI and DA</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Arial (Body)"/>
                          <a:ea typeface="+mn-ea"/>
                          <a:cs typeface="+mn-cs"/>
                        </a:rPr>
                        <a:t>Acknowledge grant changes and review information in the system  as needed</a:t>
                      </a:r>
                    </a:p>
                    <a:p>
                      <a:pPr marL="0" marR="0" lvl="0" indent="0" algn="l" defTabSz="4572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08762647"/>
                  </a:ext>
                </a:extLst>
              </a:tr>
            </a:tbl>
          </a:graphicData>
        </a:graphic>
      </p:graphicFrame>
    </p:spTree>
    <p:extLst>
      <p:ext uri="{BB962C8B-B14F-4D97-AF65-F5344CB8AC3E}">
        <p14:creationId xmlns:p14="http://schemas.microsoft.com/office/powerpoint/2010/main" val="379841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Maintenance</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12</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74928723"/>
              </p:ext>
            </p:extLst>
          </p:nvPr>
        </p:nvGraphicFramePr>
        <p:xfrm>
          <a:off x="627604" y="1199936"/>
          <a:ext cx="10954800" cy="448056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16528">
                <a:tc>
                  <a:txBody>
                    <a:bodyPr/>
                    <a:lstStyle/>
                    <a:p>
                      <a:pPr algn="ctr" fontAlgn="ctr"/>
                      <a:r>
                        <a:rPr lang="en-US" sz="1400" b="1" i="0" u="none" strike="noStrike" dirty="0">
                          <a:solidFill>
                            <a:srgbClr val="002060"/>
                          </a:solidFill>
                          <a:effectLst/>
                          <a:latin typeface="Arial (Body)"/>
                        </a:rPr>
                        <a:t>Account Maintenance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5513031"/>
                  </a:ext>
                </a:extLst>
              </a:tr>
              <a:tr h="517956">
                <a:tc>
                  <a:txBody>
                    <a:bodyPr/>
                    <a:lstStyle/>
                    <a:p>
                      <a:pPr algn="ctr" fontAlgn="ctr"/>
                      <a:r>
                        <a:rPr lang="en-US" sz="1400" b="1" i="0" u="none" strike="noStrike" dirty="0">
                          <a:solidFill>
                            <a:srgbClr val="002060"/>
                          </a:solidFill>
                          <a:effectLst/>
                          <a:latin typeface="Arial (Body)"/>
                        </a:rPr>
                        <a:t> ACTIVITY</a:t>
                      </a:r>
                    </a:p>
                    <a:p>
                      <a:pPr algn="ctr" fontAlgn="ctr"/>
                      <a:r>
                        <a:rPr lang="en-US" sz="1300" b="1" i="0" u="none" strike="noStrike" dirty="0">
                          <a:solidFill>
                            <a:schemeClr val="accent4"/>
                          </a:solidFill>
                          <a:effectLst/>
                          <a:latin typeface="Arial (Body)"/>
                        </a:rPr>
                        <a:t>(If</a:t>
                      </a:r>
                      <a:r>
                        <a:rPr lang="en-US" sz="1300" b="1" i="0" u="none" strike="noStrike" baseline="0" dirty="0">
                          <a:solidFill>
                            <a:schemeClr val="accent4"/>
                          </a:solidFill>
                          <a:effectLst/>
                          <a:latin typeface="Arial (Body)"/>
                        </a:rPr>
                        <a:t> designated Signatory)</a:t>
                      </a:r>
                      <a:endParaRPr lang="en-US" sz="1300" b="1" i="0" u="none" strike="noStrike" dirty="0">
                        <a:solidFill>
                          <a:schemeClr val="accent4"/>
                        </a:solidFill>
                        <a:effectLst/>
                        <a:latin typeface="Arial (Bod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381215">
                <a:tc>
                  <a:txBody>
                    <a:bodyPr/>
                    <a:lstStyle/>
                    <a:p>
                      <a:pPr algn="l" fontAlgn="ctr"/>
                      <a:r>
                        <a:rPr lang="en-US" sz="1200" b="1" i="0" u="none" strike="noStrike" dirty="0" err="1">
                          <a:solidFill>
                            <a:schemeClr val="bg1"/>
                          </a:solidFill>
                          <a:effectLst/>
                          <a:latin typeface="Arial (Body)"/>
                        </a:rPr>
                        <a:t>Procard</a:t>
                      </a:r>
                      <a:endParaRPr lang="en-US" sz="1200" b="1" i="0" u="none" strike="noStrike" dirty="0">
                        <a:solidFill>
                          <a:schemeClr val="bg1"/>
                        </a:solidFill>
                        <a:effectLst/>
                        <a:latin typeface="Arial (Body)"/>
                      </a:endParaRPr>
                    </a:p>
                    <a:p>
                      <a:pPr marL="0" indent="0" algn="l" fontAlgn="ctr">
                        <a:buFont typeface="Arial" panose="020B0604020202020204" pitchFamily="34" charset="0"/>
                        <a:buNone/>
                      </a:pPr>
                      <a:r>
                        <a:rPr lang="en-US" sz="1050" b="1" i="0" u="none" strike="noStrike" dirty="0">
                          <a:solidFill>
                            <a:schemeClr val="bg1"/>
                          </a:solidFill>
                          <a:effectLst/>
                          <a:latin typeface="Arial (Body)"/>
                        </a:rPr>
                        <a:t>(Subset processes)</a:t>
                      </a:r>
                    </a:p>
                    <a:p>
                      <a:pPr marL="171450" indent="-171450" algn="l" fontAlgn="ctr">
                        <a:buFont typeface="Arial" panose="020B0604020202020204" pitchFamily="34" charset="0"/>
                        <a:buChar char="•"/>
                      </a:pPr>
                      <a:r>
                        <a:rPr lang="en-US" sz="1050" b="1" i="0" u="none" strike="noStrike" dirty="0">
                          <a:solidFill>
                            <a:schemeClr val="bg1"/>
                          </a:solidFill>
                          <a:effectLst/>
                          <a:latin typeface="Arial (Body)"/>
                        </a:rPr>
                        <a:t>Student </a:t>
                      </a:r>
                      <a:r>
                        <a:rPr lang="en-US" sz="1050" b="1" i="0" u="none" strike="noStrike" dirty="0" err="1">
                          <a:solidFill>
                            <a:schemeClr val="bg1"/>
                          </a:solidFill>
                          <a:effectLst/>
                          <a:latin typeface="Arial (Body)"/>
                        </a:rPr>
                        <a:t>Procard</a:t>
                      </a:r>
                      <a:endParaRPr lang="en-US" sz="1050" b="1" i="0" u="none" strike="noStrike" dirty="0">
                        <a:solidFill>
                          <a:schemeClr val="bg1"/>
                        </a:solidFill>
                        <a:effectLst/>
                        <a:latin typeface="Arial (Body)"/>
                      </a:endParaRPr>
                    </a:p>
                    <a:p>
                      <a:pPr marL="171450" indent="-171450" algn="l" fontAlgn="ctr">
                        <a:buFont typeface="Arial" panose="020B0604020202020204" pitchFamily="34" charset="0"/>
                        <a:buChar char="•"/>
                      </a:pPr>
                      <a:r>
                        <a:rPr lang="en-US" sz="1050" b="1" i="0" u="none" strike="noStrike" dirty="0">
                          <a:solidFill>
                            <a:schemeClr val="bg1"/>
                          </a:solidFill>
                          <a:effectLst/>
                          <a:latin typeface="Arial (Body)"/>
                        </a:rPr>
                        <a:t>Declining balance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PI &amp; Lab orders supplies as needed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GMS reviews purchases for allowability and allocability after purchase but prior to </a:t>
                      </a:r>
                      <a:r>
                        <a:rPr lang="en-US" sz="1100" b="0" i="0" u="none" strike="noStrike" kern="1200" baseline="0" dirty="0" err="1">
                          <a:solidFill>
                            <a:srgbClr val="000000"/>
                          </a:solidFill>
                          <a:effectLst/>
                          <a:latin typeface="Arial (Body)"/>
                          <a:ea typeface="+mn-ea"/>
                          <a:cs typeface="+mn-cs"/>
                        </a:rPr>
                        <a:t>Procard</a:t>
                      </a:r>
                      <a:r>
                        <a:rPr lang="en-US" sz="1100" b="0" i="0" u="none" strike="noStrike" kern="1200" baseline="0" dirty="0">
                          <a:solidFill>
                            <a:srgbClr val="000000"/>
                          </a:solidFill>
                          <a:effectLst/>
                          <a:latin typeface="Arial (Body)"/>
                          <a:ea typeface="+mn-ea"/>
                          <a:cs typeface="+mn-cs"/>
                        </a:rPr>
                        <a:t> edits.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The GME will work with the DA on unallowable purchases and identifying alternate funding source</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GMS is responsible for choosing appropriate GL codes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Oversee</a:t>
                      </a:r>
                      <a:r>
                        <a:rPr lang="en-US" sz="1100" b="0" i="0" u="none" strike="noStrike" kern="1200" baseline="0" dirty="0">
                          <a:solidFill>
                            <a:srgbClr val="000000"/>
                          </a:solidFill>
                          <a:effectLst/>
                          <a:latin typeface="Arial (Body)"/>
                          <a:ea typeface="+mn-ea"/>
                          <a:cs typeface="+mn-cs"/>
                        </a:rPr>
                        <a:t> departmental </a:t>
                      </a:r>
                      <a:r>
                        <a:rPr lang="en-US" sz="1100" b="0" i="0" u="none" strike="noStrike" kern="1200" baseline="0" dirty="0" err="1">
                          <a:solidFill>
                            <a:srgbClr val="000000"/>
                          </a:solidFill>
                          <a:effectLst/>
                          <a:latin typeface="Arial (Body)"/>
                          <a:ea typeface="+mn-ea"/>
                          <a:cs typeface="+mn-cs"/>
                        </a:rPr>
                        <a:t>Procard</a:t>
                      </a:r>
                      <a:r>
                        <a:rPr lang="en-US" sz="1100" b="0" i="0" u="none" strike="noStrike" kern="1200" baseline="0" dirty="0">
                          <a:solidFill>
                            <a:srgbClr val="000000"/>
                          </a:solidFill>
                          <a:effectLst/>
                          <a:latin typeface="Arial (Body)"/>
                          <a:ea typeface="+mn-ea"/>
                          <a:cs typeface="+mn-cs"/>
                        </a:rPr>
                        <a:t> distribution and review monthly spending reports, hold PI’s accountable as needed</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Determines where to allocate the funding for unallowable purchases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Fin IBU – Process </a:t>
                      </a:r>
                      <a:r>
                        <a:rPr lang="en-US" sz="1100" b="0" i="0" u="none" strike="noStrike" kern="1200" dirty="0" err="1">
                          <a:solidFill>
                            <a:srgbClr val="000000"/>
                          </a:solidFill>
                          <a:effectLst/>
                          <a:latin typeface="Arial (Body)"/>
                          <a:ea typeface="+mn-ea"/>
                          <a:cs typeface="+mn-cs"/>
                        </a:rPr>
                        <a:t>Procard</a:t>
                      </a:r>
                      <a:r>
                        <a:rPr lang="en-US" sz="1100" b="0" i="0" u="none" strike="noStrike" kern="1200" baseline="0" dirty="0">
                          <a:solidFill>
                            <a:srgbClr val="000000"/>
                          </a:solidFill>
                          <a:effectLst/>
                          <a:latin typeface="Arial (Body)"/>
                          <a:ea typeface="+mn-ea"/>
                          <a:cs typeface="+mn-cs"/>
                        </a:rPr>
                        <a:t> transactions and make final edits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Fin IBU - Identify grant related charges submitted directly by PI and alert GMW to review</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64686">
                <a:tc>
                  <a:txBody>
                    <a:bodyPr/>
                    <a:lstStyle/>
                    <a:p>
                      <a:pPr algn="l" fontAlgn="ctr"/>
                      <a:r>
                        <a:rPr lang="en-US" sz="1200" b="1" i="0" u="none" strike="noStrike" dirty="0">
                          <a:solidFill>
                            <a:schemeClr val="bg1"/>
                          </a:solidFill>
                          <a:effectLst/>
                          <a:latin typeface="Arial (Body)"/>
                        </a:rPr>
                        <a:t>Monitor HR / Payroll distribution</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Notify GMS and DA of changes in workforce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 identified workforce/payroll related issues and assist with resolution</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 monthly report</a:t>
                      </a:r>
                      <a:r>
                        <a:rPr lang="en-US" sz="1100" b="0" i="0" u="none" strike="noStrike" kern="1200" baseline="0" dirty="0">
                          <a:solidFill>
                            <a:srgbClr val="000000"/>
                          </a:solidFill>
                          <a:effectLst/>
                          <a:latin typeface="Arial (Body)"/>
                          <a:ea typeface="+mn-ea"/>
                          <a:cs typeface="+mn-cs"/>
                        </a:rPr>
                        <a:t> and </a:t>
                      </a:r>
                      <a:r>
                        <a:rPr lang="en-US" sz="1100" b="0" i="0" u="none" strike="noStrike" kern="1200" dirty="0">
                          <a:solidFill>
                            <a:srgbClr val="000000"/>
                          </a:solidFill>
                          <a:effectLst/>
                          <a:latin typeface="Arial (Body)"/>
                          <a:ea typeface="+mn-ea"/>
                          <a:cs typeface="+mn-cs"/>
                        </a:rPr>
                        <a:t>ensure payroll is charging</a:t>
                      </a:r>
                      <a:r>
                        <a:rPr lang="en-US" sz="1100" b="0" i="0" u="none" strike="noStrike" kern="1200" baseline="0" dirty="0">
                          <a:solidFill>
                            <a:srgbClr val="000000"/>
                          </a:solidFill>
                          <a:effectLst/>
                          <a:latin typeface="Arial (Body)"/>
                          <a:ea typeface="+mn-ea"/>
                          <a:cs typeface="+mn-cs"/>
                        </a:rPr>
                        <a:t> appropriately and changes are made in a timely manner</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Alert PI and/or DA  if issues arise</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Ensure DOE changes have been correctly made and coordinate with the DA</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 identified workforce/payroll related issues and assist with resolution</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OSPA – Work with sponsor on any necessary effort level approvals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bl>
          </a:graphicData>
        </a:graphic>
      </p:graphicFrame>
    </p:spTree>
    <p:extLst>
      <p:ext uri="{BB962C8B-B14F-4D97-AF65-F5344CB8AC3E}">
        <p14:creationId xmlns:p14="http://schemas.microsoft.com/office/powerpoint/2010/main" val="62133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Maintenance</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13</a:t>
            </a:fld>
            <a:endParaRPr lang="en-US" dirty="0"/>
          </a:p>
        </p:txBody>
      </p:sp>
      <p:sp>
        <p:nvSpPr>
          <p:cNvPr id="5" name="Footer Placeholder 4"/>
          <p:cNvSpPr>
            <a:spLocks noGrp="1"/>
          </p:cNvSpPr>
          <p:nvPr>
            <p:ph type="ftr" sz="quarter" idx="4294967295"/>
          </p:nvPr>
        </p:nvSpPr>
        <p:spPr>
          <a:xfrm>
            <a:off x="3460751" y="6498591"/>
            <a:ext cx="5270499" cy="365125"/>
          </a:xfrm>
        </p:spPr>
        <p:txBody>
          <a:bodyPr/>
          <a:lstStyle/>
          <a:p>
            <a:r>
              <a:rPr lang="en-US" dirty="0"/>
              <a:t>DRAFT FOR DISCUSSION PURPOSES ONLY</a:t>
            </a:r>
          </a:p>
        </p:txBody>
      </p:sp>
      <p:graphicFrame>
        <p:nvGraphicFramePr>
          <p:cNvPr id="7" name="Table 6"/>
          <p:cNvGraphicFramePr>
            <a:graphicFrameLocks noGrp="1"/>
          </p:cNvGraphicFramePr>
          <p:nvPr>
            <p:extLst>
              <p:ext uri="{D42A27DB-BD31-4B8C-83A1-F6EECF244321}">
                <p14:modId xmlns:p14="http://schemas.microsoft.com/office/powerpoint/2010/main" val="2895804064"/>
              </p:ext>
            </p:extLst>
          </p:nvPr>
        </p:nvGraphicFramePr>
        <p:xfrm>
          <a:off x="609599" y="1123336"/>
          <a:ext cx="10972805" cy="4480560"/>
        </p:xfrm>
        <a:graphic>
          <a:graphicData uri="http://schemas.openxmlformats.org/drawingml/2006/table">
            <a:tbl>
              <a:tblPr firstRow="1" firstCol="1" bandRow="1"/>
              <a:tblGrid>
                <a:gridCol w="2194561">
                  <a:extLst>
                    <a:ext uri="{9D8B030D-6E8A-4147-A177-3AD203B41FA5}">
                      <a16:colId xmlns:a16="http://schemas.microsoft.com/office/drawing/2014/main" xmlns="" val="20000"/>
                    </a:ext>
                  </a:extLst>
                </a:gridCol>
                <a:gridCol w="2194561">
                  <a:extLst>
                    <a:ext uri="{9D8B030D-6E8A-4147-A177-3AD203B41FA5}">
                      <a16:colId xmlns:a16="http://schemas.microsoft.com/office/drawing/2014/main" xmlns="" val="20001"/>
                    </a:ext>
                  </a:extLst>
                </a:gridCol>
                <a:gridCol w="2194561">
                  <a:extLst>
                    <a:ext uri="{9D8B030D-6E8A-4147-A177-3AD203B41FA5}">
                      <a16:colId xmlns:a16="http://schemas.microsoft.com/office/drawing/2014/main" xmlns="" val="20002"/>
                    </a:ext>
                  </a:extLst>
                </a:gridCol>
                <a:gridCol w="2194561">
                  <a:extLst>
                    <a:ext uri="{9D8B030D-6E8A-4147-A177-3AD203B41FA5}">
                      <a16:colId xmlns:a16="http://schemas.microsoft.com/office/drawing/2014/main" xmlns="" val="1695044007"/>
                    </a:ext>
                  </a:extLst>
                </a:gridCol>
                <a:gridCol w="2194561">
                  <a:extLst>
                    <a:ext uri="{9D8B030D-6E8A-4147-A177-3AD203B41FA5}">
                      <a16:colId xmlns:a16="http://schemas.microsoft.com/office/drawing/2014/main" xmlns="" val="20003"/>
                    </a:ext>
                  </a:extLst>
                </a:gridCol>
              </a:tblGrid>
              <a:tr h="331099">
                <a:tc>
                  <a:txBody>
                    <a:bodyPr/>
                    <a:lstStyle/>
                    <a:p>
                      <a:pPr algn="ctr" fontAlgn="ctr"/>
                      <a:r>
                        <a:rPr lang="en-US" sz="1400" b="1" i="0" u="none" strike="noStrike" dirty="0">
                          <a:solidFill>
                            <a:srgbClr val="002060"/>
                          </a:solidFill>
                          <a:effectLst/>
                          <a:latin typeface="Arial (Body)"/>
                        </a:rPr>
                        <a:t>Account Maintenance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5513031"/>
                  </a:ext>
                </a:extLst>
              </a:tr>
              <a:tr h="541799">
                <a:tc>
                  <a:txBody>
                    <a:bodyPr/>
                    <a:lstStyle/>
                    <a:p>
                      <a:pPr algn="ctr" fontAlgn="ctr"/>
                      <a:r>
                        <a:rPr lang="en-US" sz="1400" b="1" i="0" u="none" strike="noStrike" dirty="0">
                          <a:solidFill>
                            <a:srgbClr val="002060"/>
                          </a:solidFill>
                          <a:effectLst/>
                          <a:latin typeface="Arial (Body)"/>
                        </a:rPr>
                        <a:t> ACTIVITY</a:t>
                      </a:r>
                    </a:p>
                    <a:p>
                      <a:pPr algn="ctr" fontAlgn="ctr"/>
                      <a:r>
                        <a:rPr lang="en-US" sz="1300" b="1" i="0" u="none" strike="noStrike" dirty="0">
                          <a:solidFill>
                            <a:schemeClr val="accent4"/>
                          </a:solidFill>
                          <a:effectLst/>
                          <a:latin typeface="Arial (Body)"/>
                        </a:rPr>
                        <a:t>(If</a:t>
                      </a:r>
                      <a:r>
                        <a:rPr lang="en-US" sz="1300" b="1" i="0" u="none" strike="noStrike" baseline="0" dirty="0">
                          <a:solidFill>
                            <a:schemeClr val="accent4"/>
                          </a:solidFill>
                          <a:effectLst/>
                          <a:latin typeface="Arial (Body)"/>
                        </a:rPr>
                        <a:t> designated Signatory)</a:t>
                      </a:r>
                      <a:endParaRPr lang="en-US" sz="1300" b="1" i="0" u="none" strike="noStrike" dirty="0">
                        <a:solidFill>
                          <a:schemeClr val="accent4"/>
                        </a:solidFill>
                        <a:effectLst/>
                        <a:latin typeface="Arial (Bod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610347">
                <a:tc>
                  <a:txBody>
                    <a:bodyPr/>
                    <a:lstStyle/>
                    <a:p>
                      <a:pPr algn="l" fontAlgn="ctr"/>
                      <a:r>
                        <a:rPr lang="en-US" sz="1200" b="1" i="0" u="none" strike="noStrike" dirty="0">
                          <a:solidFill>
                            <a:schemeClr val="bg1"/>
                          </a:solidFill>
                          <a:effectLst/>
                          <a:latin typeface="Arial (Body)"/>
                        </a:rPr>
                        <a:t>Travel authorization and</a:t>
                      </a:r>
                      <a:r>
                        <a:rPr lang="en-US" sz="1200" b="1" i="0" u="none" strike="noStrike" baseline="0" dirty="0">
                          <a:solidFill>
                            <a:schemeClr val="bg1"/>
                          </a:solidFill>
                          <a:effectLst/>
                          <a:latin typeface="Arial (Body)"/>
                        </a:rPr>
                        <a:t> expense</a:t>
                      </a:r>
                      <a:r>
                        <a:rPr lang="en-US" sz="1200" b="1" i="0" u="none" strike="noStrike" dirty="0">
                          <a:solidFill>
                            <a:schemeClr val="bg1"/>
                          </a:solidFill>
                          <a:effectLst/>
                          <a:latin typeface="Arial (Body)"/>
                        </a:rPr>
                        <a:t> reimbursements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Identify</a:t>
                      </a:r>
                      <a:r>
                        <a:rPr lang="en-US" sz="1100" b="0" i="0" u="none" strike="noStrike" kern="1200" baseline="0" dirty="0">
                          <a:solidFill>
                            <a:srgbClr val="000000"/>
                          </a:solidFill>
                          <a:effectLst/>
                          <a:latin typeface="Arial (Body)"/>
                          <a:ea typeface="+mn-ea"/>
                          <a:cs typeface="+mn-cs"/>
                        </a:rPr>
                        <a:t> any travel related needs and reach out to travel coordinator at FIN IBU with travel request before incurring any expenses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Provide all travel and expense documentation to travel coordinator at Fin IBU</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GMS checks allowability and availability of funds and sends to Chair for approval</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 and approve</a:t>
                      </a:r>
                      <a:r>
                        <a:rPr lang="en-US" sz="1100" b="0" i="0" u="none" strike="noStrike" kern="1200" baseline="0" dirty="0">
                          <a:solidFill>
                            <a:srgbClr val="000000"/>
                          </a:solidFill>
                          <a:effectLst/>
                          <a:latin typeface="Arial (Body)"/>
                          <a:ea typeface="+mn-ea"/>
                          <a:cs typeface="+mn-cs"/>
                        </a:rPr>
                        <a:t> </a:t>
                      </a:r>
                      <a:r>
                        <a:rPr lang="en-US" sz="1100" b="0" i="0" u="none" strike="noStrike" kern="1200" dirty="0">
                          <a:solidFill>
                            <a:srgbClr val="000000"/>
                          </a:solidFill>
                          <a:effectLst/>
                          <a:latin typeface="Arial (Body)"/>
                          <a:ea typeface="+mn-ea"/>
                          <a:cs typeface="+mn-cs"/>
                        </a:rPr>
                        <a:t>all travel and expense transactions,</a:t>
                      </a:r>
                      <a:r>
                        <a:rPr lang="en-US" sz="1100" b="0" i="0" u="none" strike="noStrike" kern="1200" baseline="0" dirty="0">
                          <a:solidFill>
                            <a:srgbClr val="000000"/>
                          </a:solidFill>
                          <a:effectLst/>
                          <a:latin typeface="Arial (Body)"/>
                          <a:ea typeface="+mn-ea"/>
                          <a:cs typeface="+mn-cs"/>
                        </a:rPr>
                        <a:t> including review of overall trip and allocation of funding prior to travel arrangements</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Coordinate travel with Fin</a:t>
                      </a:r>
                      <a:r>
                        <a:rPr lang="en-US" sz="1100" b="0" i="0" u="none" strike="noStrike" kern="1200" baseline="0" dirty="0">
                          <a:solidFill>
                            <a:srgbClr val="000000"/>
                          </a:solidFill>
                          <a:effectLst/>
                          <a:latin typeface="Arial (Body)"/>
                          <a:ea typeface="+mn-ea"/>
                          <a:cs typeface="+mn-cs"/>
                        </a:rPr>
                        <a:t> IBU</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Chair will review request and approve all final travel and route to FIN IBU for processing</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DA will acknowledge travel and process leave request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Fin IBU - Identify grant related travel submitted directly from PI and send to GMS for allowability review and Chair for final approval</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FIN IBU – Process and book travel on behalf of PI.</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FIN IBU – Share travel details with DA and GMS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46315176"/>
                  </a:ext>
                </a:extLst>
              </a:tr>
              <a:tr h="1941447">
                <a:tc>
                  <a:txBody>
                    <a:bodyPr/>
                    <a:lstStyle/>
                    <a:p>
                      <a:pPr algn="l" fontAlgn="ctr"/>
                      <a:r>
                        <a:rPr lang="en-US" sz="1200" b="1" i="0" u="none" strike="noStrike" dirty="0">
                          <a:solidFill>
                            <a:schemeClr val="bg1"/>
                          </a:solidFill>
                          <a:effectLst/>
                          <a:latin typeface="Arial (Body)"/>
                        </a:rPr>
                        <a:t>Invoices, check</a:t>
                      </a:r>
                      <a:r>
                        <a:rPr lang="en-US" sz="1200" b="1" i="0" u="none" strike="noStrike" baseline="0" dirty="0">
                          <a:solidFill>
                            <a:schemeClr val="bg1"/>
                          </a:solidFill>
                          <a:effectLst/>
                          <a:latin typeface="Arial (Body)"/>
                        </a:rPr>
                        <a:t> requests, and purchase orders</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Provide any justification or needed documentation</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Serve as approval delegate on behalf of PI (if applicable)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Recognize need for check payment, invoice or purchase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Submit invoices</a:t>
                      </a:r>
                      <a:r>
                        <a:rPr lang="en-US" sz="1100" b="0" i="0" u="none" strike="noStrike" kern="1200" baseline="0" dirty="0">
                          <a:solidFill>
                            <a:srgbClr val="000000"/>
                          </a:solidFill>
                          <a:effectLst/>
                          <a:latin typeface="Arial (Body)"/>
                          <a:ea typeface="+mn-ea"/>
                          <a:cs typeface="+mn-cs"/>
                        </a:rPr>
                        <a:t> to appropriate office</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Submit request for PRD to FIN IBU</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Request vendor setup from FIN IBU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Submit PO request to FIN IBU</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APS – Process invoices</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FIN</a:t>
                      </a:r>
                      <a:r>
                        <a:rPr lang="en-US" sz="1100" b="0" i="0" u="none" strike="noStrike" kern="1200" baseline="0" dirty="0">
                          <a:solidFill>
                            <a:srgbClr val="000000"/>
                          </a:solidFill>
                          <a:effectLst/>
                          <a:latin typeface="Arial (Body)"/>
                          <a:ea typeface="+mn-ea"/>
                          <a:cs typeface="+mn-cs"/>
                        </a:rPr>
                        <a:t> IBU – Record all purchase orders and ensure receipts are recorded in SAP when delivered and approved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FIN IBU – Setup vendors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FIN IBU - Process</a:t>
                      </a:r>
                      <a:r>
                        <a:rPr lang="en-US" sz="1100" b="0" i="0" u="none" strike="noStrike" kern="1200" dirty="0">
                          <a:solidFill>
                            <a:srgbClr val="000000"/>
                          </a:solidFill>
                          <a:effectLst/>
                          <a:latin typeface="Arial (Body)"/>
                          <a:ea typeface="+mn-ea"/>
                          <a:cs typeface="+mn-cs"/>
                        </a:rPr>
                        <a:t> PRD’s,</a:t>
                      </a:r>
                      <a:r>
                        <a:rPr lang="en-US" sz="1100" b="0" i="0" u="none" strike="noStrike" kern="1200" baseline="0" dirty="0">
                          <a:solidFill>
                            <a:srgbClr val="000000"/>
                          </a:solidFill>
                          <a:effectLst/>
                          <a:latin typeface="Arial (Body)"/>
                          <a:ea typeface="+mn-ea"/>
                          <a:cs typeface="+mn-cs"/>
                        </a:rPr>
                        <a:t> check transmittals, requisition requests, etc.</a:t>
                      </a:r>
                      <a:endParaRPr lang="en-US" sz="1100" b="0" i="0" u="none" strike="noStrike" kern="1200" dirty="0">
                        <a:solidFill>
                          <a:srgbClr val="000000"/>
                        </a:solidFill>
                        <a:effectLst/>
                        <a:latin typeface="Arial (Body)"/>
                        <a:ea typeface="+mn-ea"/>
                        <a:cs typeface="+mn-cs"/>
                      </a:endParaRP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bl>
          </a:graphicData>
        </a:graphic>
      </p:graphicFrame>
    </p:spTree>
    <p:extLst>
      <p:ext uri="{BB962C8B-B14F-4D97-AF65-F5344CB8AC3E}">
        <p14:creationId xmlns:p14="http://schemas.microsoft.com/office/powerpoint/2010/main" val="2891509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Maintenance</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98114890"/>
              </p:ext>
            </p:extLst>
          </p:nvPr>
        </p:nvGraphicFramePr>
        <p:xfrm>
          <a:off x="627600" y="3138566"/>
          <a:ext cx="10954800" cy="251460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293539">
                <a:tc>
                  <a:txBody>
                    <a:bodyPr/>
                    <a:lstStyle/>
                    <a:p>
                      <a:pPr algn="ctr" fontAlgn="ctr"/>
                      <a:r>
                        <a:rPr lang="en-US" sz="1400" b="1" i="0" u="none" strike="noStrike" dirty="0">
                          <a:solidFill>
                            <a:srgbClr val="002060"/>
                          </a:solidFill>
                          <a:effectLst/>
                          <a:latin typeface="Arial (Body)"/>
                        </a:rPr>
                        <a:t>Account Maintenance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5513031"/>
                  </a:ext>
                </a:extLst>
              </a:tr>
              <a:tr h="480337">
                <a:tc>
                  <a:txBody>
                    <a:bodyPr/>
                    <a:lstStyle/>
                    <a:p>
                      <a:pPr algn="ctr" fontAlgn="ctr"/>
                      <a:r>
                        <a:rPr lang="en-US" sz="1400" b="1" i="0" u="none" strike="noStrike" dirty="0">
                          <a:solidFill>
                            <a:srgbClr val="002060"/>
                          </a:solidFill>
                          <a:effectLst/>
                          <a:latin typeface="Arial (Body)"/>
                        </a:rPr>
                        <a:t> ACTIVITY</a:t>
                      </a:r>
                    </a:p>
                    <a:p>
                      <a:pPr algn="ctr" fontAlgn="ctr"/>
                      <a:r>
                        <a:rPr lang="en-US" sz="1300" b="1" i="0" u="none" strike="noStrike" dirty="0">
                          <a:solidFill>
                            <a:schemeClr val="accent4"/>
                          </a:solidFill>
                          <a:effectLst/>
                          <a:latin typeface="Arial (Body)"/>
                        </a:rPr>
                        <a:t>(If</a:t>
                      </a:r>
                      <a:r>
                        <a:rPr lang="en-US" sz="1300" b="1" i="0" u="none" strike="noStrike" baseline="0" dirty="0">
                          <a:solidFill>
                            <a:schemeClr val="accent4"/>
                          </a:solidFill>
                          <a:effectLst/>
                          <a:latin typeface="Arial (Body)"/>
                        </a:rPr>
                        <a:t> designated Signatory)</a:t>
                      </a:r>
                      <a:endParaRPr lang="en-US" sz="1300" b="1" i="0" u="none" strike="noStrike" dirty="0">
                        <a:solidFill>
                          <a:schemeClr val="accent4"/>
                        </a:solidFill>
                        <a:effectLst/>
                        <a:latin typeface="Arial (Body)"/>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25031">
                <a:tc>
                  <a:txBody>
                    <a:bodyPr/>
                    <a:lstStyle/>
                    <a:p>
                      <a:pPr algn="l" fontAlgn="ctr"/>
                      <a:r>
                        <a:rPr lang="en-US" sz="1200" b="1" i="0" u="none" strike="noStrike" dirty="0">
                          <a:solidFill>
                            <a:schemeClr val="bg1"/>
                          </a:solidFill>
                          <a:effectLst/>
                          <a:latin typeface="Arial (Body)"/>
                        </a:rPr>
                        <a:t>SRM Purchases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PI enters SRM and identifies supplies to be purchased</a:t>
                      </a:r>
                    </a:p>
                    <a:p>
                      <a:pPr marL="171450" indent="-171450" algn="l" defTabSz="457200" rtl="0" eaLnBrk="1" fontAlgn="b" latinLnBrk="0" hangingPunct="1">
                        <a:buFont typeface="Arial" panose="020B0604020202020204" pitchFamily="34" charset="0"/>
                        <a:buChar char="•"/>
                      </a:pPr>
                      <a:r>
                        <a:rPr lang="en-US" sz="1100" b="0" i="1" u="none" strike="noStrike" kern="1200" dirty="0">
                          <a:solidFill>
                            <a:srgbClr val="000000"/>
                          </a:solidFill>
                          <a:effectLst/>
                          <a:latin typeface="Arial (Body)"/>
                          <a:ea typeface="+mn-ea"/>
                          <a:cs typeface="+mn-cs"/>
                        </a:rPr>
                        <a:t>System routes to “Central Purchasing” for approval</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Reviews purchase requests </a:t>
                      </a:r>
                      <a:r>
                        <a:rPr lang="en-US" sz="1100" b="0" i="1" u="none" strike="noStrike" kern="1200" dirty="0">
                          <a:solidFill>
                            <a:srgbClr val="000000"/>
                          </a:solidFill>
                          <a:effectLst/>
                          <a:latin typeface="Arial (Body)"/>
                          <a:ea typeface="+mn-ea"/>
                          <a:cs typeface="+mn-cs"/>
                        </a:rPr>
                        <a:t>as needed</a:t>
                      </a:r>
                      <a:r>
                        <a:rPr lang="en-US" sz="1100" b="0" i="0" u="none" strike="noStrike" kern="1200" dirty="0">
                          <a:solidFill>
                            <a:srgbClr val="000000"/>
                          </a:solidFill>
                          <a:effectLst/>
                          <a:latin typeface="Arial (Body)"/>
                          <a:ea typeface="+mn-ea"/>
                          <a:cs typeface="+mn-cs"/>
                        </a:rPr>
                        <a:t> for allowability and funding availability</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Review purchasing reports as needed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“Central Purchasing” – Validates all purchase requests</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“Central Purchasing” – Check with GMS on grant purchase requests </a:t>
                      </a:r>
                      <a:r>
                        <a:rPr lang="en-US" sz="1100" b="0" i="1" u="none" strike="noStrike" kern="1200" dirty="0">
                          <a:solidFill>
                            <a:srgbClr val="000000"/>
                          </a:solidFill>
                          <a:effectLst/>
                          <a:latin typeface="Arial (Body)"/>
                          <a:ea typeface="+mn-ea"/>
                          <a:cs typeface="+mn-cs"/>
                        </a:rPr>
                        <a:t>as needed</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“Central Purchasing” – Saves shopping cart documentation on SharePoint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8931897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71205269"/>
              </p:ext>
            </p:extLst>
          </p:nvPr>
        </p:nvGraphicFramePr>
        <p:xfrm>
          <a:off x="618597" y="1507886"/>
          <a:ext cx="10972805" cy="1630680"/>
        </p:xfrm>
        <a:graphic>
          <a:graphicData uri="http://schemas.openxmlformats.org/drawingml/2006/table">
            <a:tbl>
              <a:tblPr firstRow="1" firstCol="1" bandRow="1"/>
              <a:tblGrid>
                <a:gridCol w="2194561">
                  <a:extLst>
                    <a:ext uri="{9D8B030D-6E8A-4147-A177-3AD203B41FA5}">
                      <a16:colId xmlns:a16="http://schemas.microsoft.com/office/drawing/2014/main" xmlns="" val="1702526310"/>
                    </a:ext>
                  </a:extLst>
                </a:gridCol>
                <a:gridCol w="2194561">
                  <a:extLst>
                    <a:ext uri="{9D8B030D-6E8A-4147-A177-3AD203B41FA5}">
                      <a16:colId xmlns:a16="http://schemas.microsoft.com/office/drawing/2014/main" xmlns="" val="1544147104"/>
                    </a:ext>
                  </a:extLst>
                </a:gridCol>
                <a:gridCol w="2194561">
                  <a:extLst>
                    <a:ext uri="{9D8B030D-6E8A-4147-A177-3AD203B41FA5}">
                      <a16:colId xmlns:a16="http://schemas.microsoft.com/office/drawing/2014/main" xmlns="" val="2906770017"/>
                    </a:ext>
                  </a:extLst>
                </a:gridCol>
                <a:gridCol w="2194561">
                  <a:extLst>
                    <a:ext uri="{9D8B030D-6E8A-4147-A177-3AD203B41FA5}">
                      <a16:colId xmlns:a16="http://schemas.microsoft.com/office/drawing/2014/main" xmlns="" val="1578874156"/>
                    </a:ext>
                  </a:extLst>
                </a:gridCol>
                <a:gridCol w="2194561">
                  <a:extLst>
                    <a:ext uri="{9D8B030D-6E8A-4147-A177-3AD203B41FA5}">
                      <a16:colId xmlns:a16="http://schemas.microsoft.com/office/drawing/2014/main" xmlns="" val="3634183826"/>
                    </a:ext>
                  </a:extLst>
                </a:gridCol>
              </a:tblGrid>
              <a:tr h="1610347">
                <a:tc>
                  <a:txBody>
                    <a:bodyPr/>
                    <a:lstStyle/>
                    <a:p>
                      <a:pPr algn="l" fontAlgn="ctr"/>
                      <a:r>
                        <a:rPr lang="en-US" sz="1200" b="1" i="0" u="none" strike="noStrike" dirty="0">
                          <a:solidFill>
                            <a:schemeClr val="bg1"/>
                          </a:solidFill>
                          <a:effectLst/>
                          <a:latin typeface="Arial (Body)"/>
                        </a:rPr>
                        <a:t>SRM Purchases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PI enters SRM and identifies supplies to be purchased</a:t>
                      </a:r>
                    </a:p>
                    <a:p>
                      <a:pPr marL="171450" indent="-171450" algn="l" defTabSz="457200" rtl="0" eaLnBrk="1" fontAlgn="b" latinLnBrk="0" hangingPunct="1">
                        <a:buFont typeface="Arial" panose="020B0604020202020204" pitchFamily="34" charset="0"/>
                        <a:buChar char="•"/>
                      </a:pPr>
                      <a:r>
                        <a:rPr lang="en-US" sz="1100" b="0" i="1" u="none" strike="noStrike" kern="1200" dirty="0">
                          <a:solidFill>
                            <a:srgbClr val="000000"/>
                          </a:solidFill>
                          <a:effectLst/>
                          <a:latin typeface="Arial (Body)"/>
                          <a:ea typeface="+mn-ea"/>
                          <a:cs typeface="+mn-cs"/>
                        </a:rPr>
                        <a:t>System routes to “Central Purchasing” for approval</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Reviews purchase requests </a:t>
                      </a:r>
                      <a:r>
                        <a:rPr lang="en-US" sz="1100" b="0" i="1" u="none" strike="noStrike" kern="1200" dirty="0">
                          <a:solidFill>
                            <a:srgbClr val="000000"/>
                          </a:solidFill>
                          <a:effectLst/>
                          <a:latin typeface="Arial (Body)"/>
                          <a:ea typeface="+mn-ea"/>
                          <a:cs typeface="+mn-cs"/>
                        </a:rPr>
                        <a:t>as needed</a:t>
                      </a:r>
                      <a:r>
                        <a:rPr lang="en-US" sz="1100" b="0" i="0" u="none" strike="noStrike" kern="1200" dirty="0">
                          <a:solidFill>
                            <a:srgbClr val="000000"/>
                          </a:solidFill>
                          <a:effectLst/>
                          <a:latin typeface="Arial (Body)"/>
                          <a:ea typeface="+mn-ea"/>
                          <a:cs typeface="+mn-cs"/>
                        </a:rPr>
                        <a:t> for allowability and funding availability</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Review purchasing reports as needed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“Central Purchasing” – Validates all purchase requests</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“Central Purchasing” – Check with GMS on grant purchase requests </a:t>
                      </a:r>
                      <a:r>
                        <a:rPr lang="en-US" sz="1100" b="0" i="1" u="none" strike="noStrike" kern="1200" dirty="0">
                          <a:solidFill>
                            <a:srgbClr val="000000"/>
                          </a:solidFill>
                          <a:effectLst/>
                          <a:latin typeface="Arial (Body)"/>
                          <a:ea typeface="+mn-ea"/>
                          <a:cs typeface="+mn-cs"/>
                        </a:rPr>
                        <a:t>as needed</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“Central Purchasing” – Saves shopping cart documentation on SharePoint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77281865"/>
                  </a:ext>
                </a:extLst>
              </a:tr>
            </a:tbl>
          </a:graphicData>
        </a:graphic>
      </p:graphicFrame>
    </p:spTree>
    <p:extLst>
      <p:ext uri="{BB962C8B-B14F-4D97-AF65-F5344CB8AC3E}">
        <p14:creationId xmlns:p14="http://schemas.microsoft.com/office/powerpoint/2010/main" val="250383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Close Out</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0628920"/>
              </p:ext>
            </p:extLst>
          </p:nvPr>
        </p:nvGraphicFramePr>
        <p:xfrm>
          <a:off x="627604" y="1200173"/>
          <a:ext cx="10954800" cy="402336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Account Close Out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151665"/>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048000">
                <a:tc>
                  <a:txBody>
                    <a:bodyPr/>
                    <a:lstStyle/>
                    <a:p>
                      <a:pPr algn="l" fontAlgn="ctr"/>
                      <a:r>
                        <a:rPr lang="en-US" sz="1200" b="1" i="0" u="none" strike="noStrike" dirty="0">
                          <a:solidFill>
                            <a:schemeClr val="bg1"/>
                          </a:solidFill>
                          <a:effectLst/>
                          <a:latin typeface="Arial (Body)"/>
                        </a:rPr>
                        <a:t>Grant closeout</a:t>
                      </a:r>
                      <a:r>
                        <a:rPr lang="en-US" sz="1200" b="1" i="0" u="none" strike="noStrike" baseline="0" dirty="0">
                          <a:solidFill>
                            <a:schemeClr val="bg1"/>
                          </a:solidFill>
                          <a:effectLst/>
                          <a:latin typeface="Arial (Body)"/>
                        </a:rPr>
                        <a:t> </a:t>
                      </a:r>
                      <a:r>
                        <a:rPr lang="en-US" sz="1200" b="1" i="0" u="none" strike="noStrike" dirty="0">
                          <a:solidFill>
                            <a:schemeClr val="bg1"/>
                          </a:solidFill>
                          <a:effectLst/>
                          <a:latin typeface="Arial (Body)"/>
                        </a:rPr>
                        <a:t>prior </a:t>
                      </a:r>
                      <a:r>
                        <a:rPr lang="en-US" sz="1200" b="1" i="0" u="none" strike="noStrike" baseline="0" dirty="0">
                          <a:solidFill>
                            <a:schemeClr val="bg1"/>
                          </a:solidFill>
                          <a:effectLst/>
                          <a:latin typeface="Arial (Body)"/>
                        </a:rPr>
                        <a:t>review</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a:t>
                      </a:r>
                      <a:r>
                        <a:rPr lang="en-US" sz="1100" b="0" i="0" u="none" strike="noStrike" kern="1200" baseline="0" dirty="0">
                          <a:solidFill>
                            <a:srgbClr val="000000"/>
                          </a:solidFill>
                          <a:effectLst/>
                          <a:latin typeface="Arial (Body)"/>
                          <a:ea typeface="+mn-ea"/>
                          <a:cs typeface="+mn-cs"/>
                        </a:rPr>
                        <a:t> budget spending reports and projections and alter spending as needed</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Determine need for extension and request from GMS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Determine need for carry forward </a:t>
                      </a:r>
                      <a:r>
                        <a:rPr lang="en-US" sz="1100" b="0" i="1" u="none" strike="noStrike" kern="1200" baseline="0" dirty="0">
                          <a:solidFill>
                            <a:srgbClr val="000000"/>
                          </a:solidFill>
                          <a:effectLst/>
                          <a:latin typeface="Arial (Body)"/>
                          <a:ea typeface="+mn-ea"/>
                          <a:cs typeface="+mn-cs"/>
                        </a:rPr>
                        <a:t>if applicable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Pull</a:t>
                      </a:r>
                      <a:r>
                        <a:rPr lang="en-US" sz="1100" b="0" i="0" u="none" strike="noStrike" kern="1200" baseline="0" dirty="0">
                          <a:solidFill>
                            <a:srgbClr val="000000"/>
                          </a:solidFill>
                          <a:effectLst/>
                          <a:latin typeface="Arial (Body)"/>
                          <a:ea typeface="+mn-ea"/>
                          <a:cs typeface="+mn-cs"/>
                        </a:rPr>
                        <a:t> budget reports and schedule meeting with PI and DA at the appropriate time prior to account close depending on project and complexity</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Initiate discussion and highlight over/under spend, carryforward, cost share, direct charge expenses, personnel costs ending, and PO’s to be liquidated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Coordinate meeting with PI and DA at proper intervals to review project spend and extension requests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Ensure everyone involved knows the grant is closing</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Attend meetings</a:t>
                      </a:r>
                      <a:r>
                        <a:rPr lang="en-US" sz="1100" b="0" i="0" u="none" strike="noStrike" kern="1200" baseline="0" dirty="0">
                          <a:solidFill>
                            <a:srgbClr val="000000"/>
                          </a:solidFill>
                          <a:effectLst/>
                          <a:latin typeface="Arial (Body)"/>
                          <a:ea typeface="+mn-ea"/>
                          <a:cs typeface="+mn-cs"/>
                        </a:rPr>
                        <a:t> and assist with project closeout decisions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Help identify where to allocate continuing charges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a:t>
                      </a:r>
                      <a:r>
                        <a:rPr lang="en-US" sz="1100" b="0" i="0" u="none" strike="noStrike" kern="1200" baseline="0" dirty="0">
                          <a:solidFill>
                            <a:srgbClr val="000000"/>
                          </a:solidFill>
                          <a:effectLst/>
                          <a:latin typeface="Arial (Body)"/>
                          <a:ea typeface="+mn-ea"/>
                          <a:cs typeface="+mn-cs"/>
                        </a:rPr>
                        <a:t> – Notify PI, DA and GMS of project end 60 days out</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bl>
          </a:graphicData>
        </a:graphic>
      </p:graphicFrame>
    </p:spTree>
    <p:extLst>
      <p:ext uri="{BB962C8B-B14F-4D97-AF65-F5344CB8AC3E}">
        <p14:creationId xmlns:p14="http://schemas.microsoft.com/office/powerpoint/2010/main" val="274314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Close Out</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16</a:t>
            </a:fld>
            <a:endParaRPr lang="en-US" dirty="0"/>
          </a:p>
        </p:txBody>
      </p:sp>
      <p:sp>
        <p:nvSpPr>
          <p:cNvPr id="5" name="Footer Placeholder 4"/>
          <p:cNvSpPr>
            <a:spLocks noGrp="1"/>
          </p:cNvSpPr>
          <p:nvPr>
            <p:ph type="ftr" sz="quarter" idx="4294967295"/>
          </p:nvPr>
        </p:nvSpPr>
        <p:spPr>
          <a:xfrm>
            <a:off x="3460751" y="6498591"/>
            <a:ext cx="5270499" cy="365125"/>
          </a:xfrm>
        </p:spPr>
        <p:txBody>
          <a:bodyPr/>
          <a:lstStyle/>
          <a:p>
            <a:r>
              <a:rPr lang="en-US" dirty="0"/>
              <a:t>DRAFT FOR DISCUSSION PURPOSES ONLY</a:t>
            </a:r>
          </a:p>
        </p:txBody>
      </p:sp>
      <p:graphicFrame>
        <p:nvGraphicFramePr>
          <p:cNvPr id="7" name="Table 6"/>
          <p:cNvGraphicFramePr>
            <a:graphicFrameLocks noGrp="1"/>
          </p:cNvGraphicFramePr>
          <p:nvPr>
            <p:extLst>
              <p:ext uri="{D42A27DB-BD31-4B8C-83A1-F6EECF244321}">
                <p14:modId xmlns:p14="http://schemas.microsoft.com/office/powerpoint/2010/main" val="1001823717"/>
              </p:ext>
            </p:extLst>
          </p:nvPr>
        </p:nvGraphicFramePr>
        <p:xfrm>
          <a:off x="627604" y="1200173"/>
          <a:ext cx="10954800" cy="690372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227563">
                <a:tc>
                  <a:txBody>
                    <a:bodyPr/>
                    <a:lstStyle/>
                    <a:p>
                      <a:pPr algn="ctr" fontAlgn="ctr"/>
                      <a:r>
                        <a:rPr lang="en-US" sz="1400" b="1" i="0" u="none" strike="noStrike" dirty="0">
                          <a:solidFill>
                            <a:srgbClr val="002060"/>
                          </a:solidFill>
                          <a:effectLst/>
                          <a:latin typeface="Arial (Body)"/>
                        </a:rPr>
                        <a:t>Account Close Out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151665"/>
                  </a:ext>
                </a:extLst>
              </a:tr>
              <a:tr h="372375">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106782">
                <a:tc>
                  <a:txBody>
                    <a:bodyPr/>
                    <a:lstStyle/>
                    <a:p>
                      <a:pPr algn="l" fontAlgn="ctr"/>
                      <a:r>
                        <a:rPr lang="en-US" sz="1200" b="1" i="0" u="none" strike="noStrike" dirty="0">
                          <a:solidFill>
                            <a:schemeClr val="bg1"/>
                          </a:solidFill>
                          <a:effectLst/>
                          <a:latin typeface="Arial (Body)"/>
                        </a:rPr>
                        <a:t>Payroll Review</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Acknowledge</a:t>
                      </a:r>
                      <a:r>
                        <a:rPr lang="en-US" sz="1100" b="0" i="0" u="none" strike="noStrike" kern="1200" baseline="0" dirty="0">
                          <a:solidFill>
                            <a:srgbClr val="000000"/>
                          </a:solidFill>
                          <a:effectLst/>
                          <a:latin typeface="Arial (Body)"/>
                          <a:ea typeface="+mn-ea"/>
                          <a:cs typeface="+mn-cs"/>
                        </a:rPr>
                        <a:t> end dates and make request for keeping any staff beyond end dates with GMS and DA and/or evaluate if any positions need to be eliminated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Ensure assignment and cost distribution end dates are in the system and on or before end date</a:t>
                      </a:r>
                      <a:r>
                        <a:rPr lang="en-US" sz="1100" b="0" i="0" u="none" strike="noStrike" kern="1200" baseline="0" dirty="0">
                          <a:solidFill>
                            <a:srgbClr val="000000"/>
                          </a:solidFill>
                          <a:effectLst/>
                          <a:latin typeface="Arial (Body)"/>
                          <a:ea typeface="+mn-ea"/>
                          <a:cs typeface="+mn-cs"/>
                        </a:rPr>
                        <a:t> of the grant</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Communicate end dates with PI, DA and impacted staff</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a:t>
                      </a:r>
                      <a:r>
                        <a:rPr lang="en-US" sz="1100" b="0" i="0" u="none" strike="noStrike" kern="1200" baseline="0" dirty="0">
                          <a:solidFill>
                            <a:srgbClr val="000000"/>
                          </a:solidFill>
                          <a:effectLst/>
                          <a:latin typeface="Arial (Body)"/>
                          <a:ea typeface="+mn-ea"/>
                          <a:cs typeface="+mn-cs"/>
                        </a:rPr>
                        <a:t> end dates and assist PI in reallocating staff as needed</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Process Reduction in Force for positions that no longer have funding</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Confirm the cost distribution has a end date and watch for clearing house accounts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HR BP – Meets with DA and staff person and sends information to HR that someone’s position is ending on the assignment</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999889146"/>
                  </a:ext>
                </a:extLst>
              </a:tr>
              <a:tr h="1220563">
                <a:tc>
                  <a:txBody>
                    <a:bodyPr/>
                    <a:lstStyle/>
                    <a:p>
                      <a:pPr algn="l" fontAlgn="ctr"/>
                      <a:r>
                        <a:rPr lang="en-US" sz="1200" b="1" i="0" u="none" strike="noStrike" baseline="0" dirty="0">
                          <a:solidFill>
                            <a:schemeClr val="bg1"/>
                          </a:solidFill>
                          <a:effectLst/>
                          <a:latin typeface="Arial (Body)"/>
                        </a:rPr>
                        <a:t>No-cost extension (NCE)</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Request NCE from GMS</a:t>
                      </a:r>
                      <a:r>
                        <a:rPr lang="en-US" sz="1100" b="0" i="0" u="none" strike="noStrike" kern="1200" baseline="0" dirty="0">
                          <a:solidFill>
                            <a:srgbClr val="000000"/>
                          </a:solidFill>
                          <a:effectLst/>
                          <a:latin typeface="Arial (Body)"/>
                          <a:ea typeface="+mn-ea"/>
                          <a:cs typeface="+mn-cs"/>
                        </a:rPr>
                        <a:t> and prepare justification</a:t>
                      </a:r>
                      <a:endParaRPr lang="en-US" sz="1100" b="0" i="0" u="none" strike="noStrike" kern="1200" dirty="0">
                        <a:solidFill>
                          <a:srgbClr val="000000"/>
                        </a:solidFill>
                        <a:effectLst/>
                        <a:latin typeface="Arial (Body)"/>
                        <a:ea typeface="+mn-ea"/>
                        <a:cs typeface="+mn-cs"/>
                      </a:endParaRP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a:t>
                      </a:r>
                      <a:r>
                        <a:rPr lang="en-US" sz="1100" b="0" i="0" u="none" strike="noStrike" kern="1200" baseline="0" dirty="0">
                          <a:solidFill>
                            <a:srgbClr val="000000"/>
                          </a:solidFill>
                          <a:effectLst/>
                          <a:latin typeface="Arial (Body)"/>
                          <a:ea typeface="+mn-ea"/>
                          <a:cs typeface="+mn-cs"/>
                        </a:rPr>
                        <a:t> cost share commitments necessary for NCE period and provide budget projections and coordinate approvals to add cost share</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Coordinate NCE request</a:t>
                      </a:r>
                      <a:r>
                        <a:rPr lang="en-US" sz="1100" b="0" i="0" u="none" strike="noStrike" kern="1200" baseline="0" dirty="0">
                          <a:solidFill>
                            <a:srgbClr val="000000"/>
                          </a:solidFill>
                          <a:effectLst/>
                          <a:latin typeface="Arial (Body)"/>
                          <a:ea typeface="+mn-ea"/>
                          <a:cs typeface="+mn-cs"/>
                        </a:rPr>
                        <a:t> and s</a:t>
                      </a:r>
                      <a:r>
                        <a:rPr lang="en-US" sz="1100" b="0" i="0" u="none" strike="noStrike" kern="1200" dirty="0">
                          <a:solidFill>
                            <a:srgbClr val="000000"/>
                          </a:solidFill>
                          <a:effectLst/>
                          <a:latin typeface="Arial (Body)"/>
                          <a:ea typeface="+mn-ea"/>
                          <a:cs typeface="+mn-cs"/>
                        </a:rPr>
                        <a:t>ubmit to OSPA</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Share NCE</a:t>
                      </a:r>
                      <a:r>
                        <a:rPr lang="en-US" sz="1100" b="0" i="0" u="none" strike="noStrike" kern="1200" baseline="0" dirty="0">
                          <a:solidFill>
                            <a:srgbClr val="000000"/>
                          </a:solidFill>
                          <a:effectLst/>
                          <a:latin typeface="Arial (Body)"/>
                          <a:ea typeface="+mn-ea"/>
                          <a:cs typeface="+mn-cs"/>
                        </a:rPr>
                        <a:t> request with DA</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a:t>
                      </a:r>
                      <a:r>
                        <a:rPr lang="en-US" sz="1100" b="0" i="0" u="none" strike="noStrike" kern="1200" baseline="0" dirty="0">
                          <a:solidFill>
                            <a:srgbClr val="000000"/>
                          </a:solidFill>
                          <a:effectLst/>
                          <a:latin typeface="Arial (Body)"/>
                          <a:ea typeface="+mn-ea"/>
                          <a:cs typeface="+mn-cs"/>
                        </a:rPr>
                        <a:t> NCE being requested</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Chair – Approves cost share</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OSPA - Process NCE request with sponsor</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r h="879219">
                <a:tc>
                  <a:txBody>
                    <a:bodyPr/>
                    <a:lstStyle/>
                    <a:p>
                      <a:pPr algn="l" fontAlgn="ctr"/>
                      <a:r>
                        <a:rPr lang="en-US" sz="1200" b="1" i="0" u="none" strike="noStrike" dirty="0">
                          <a:solidFill>
                            <a:schemeClr val="bg1"/>
                          </a:solidFill>
                          <a:effectLst/>
                          <a:latin typeface="Arial (Body)"/>
                        </a:rPr>
                        <a:t>Cost share commitments</a:t>
                      </a:r>
                    </a:p>
                    <a:p>
                      <a:pPr algn="l" fontAlgn="ctr"/>
                      <a:r>
                        <a:rPr lang="en-US" sz="1200" b="1" i="0" u="none" strike="noStrike" dirty="0">
                          <a:solidFill>
                            <a:schemeClr val="bg1"/>
                          </a:solidFill>
                          <a:effectLst/>
                          <a:latin typeface="Arial (Body)"/>
                        </a:rPr>
                        <a:t>(</a:t>
                      </a:r>
                      <a:r>
                        <a:rPr lang="en-US" sz="1200" b="1" i="1" u="none" strike="noStrike" dirty="0">
                          <a:solidFill>
                            <a:schemeClr val="bg1"/>
                          </a:solidFill>
                          <a:effectLst/>
                          <a:latin typeface="Arial (Body)"/>
                        </a:rPr>
                        <a:t>Managed the same as direct expenditures)</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Be</a:t>
                      </a:r>
                      <a:r>
                        <a:rPr lang="en-US" sz="1100" b="0" i="0" u="none" strike="noStrike" kern="1200" baseline="0" dirty="0">
                          <a:solidFill>
                            <a:srgbClr val="000000"/>
                          </a:solidFill>
                          <a:effectLst/>
                          <a:latin typeface="Arial (Body)"/>
                          <a:ea typeface="+mn-ea"/>
                          <a:cs typeface="+mn-cs"/>
                        </a:rPr>
                        <a:t> aware of cost share commitments</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Assist in resolving cost share commitments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Determines if an expense is cost share or direct expense</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Monitor and track all cost share commitments and ensure cost share commitments are fulfilled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Escalate any issues to PI and DA</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Assist in resolving cost share commitments by identifying funding sources or denying cost share request</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 – Ensure cost share expense are included in reports to the sponsor</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35850"/>
                  </a:ext>
                </a:extLst>
              </a:tr>
              <a:tr h="879219">
                <a:tc>
                  <a:txBody>
                    <a:bodyPr/>
                    <a:lstStyle/>
                    <a:p>
                      <a:pPr algn="l" fontAlgn="ctr"/>
                      <a:r>
                        <a:rPr lang="en-US" sz="1200" b="1" i="0" u="none" strike="noStrike" baseline="0" dirty="0">
                          <a:solidFill>
                            <a:schemeClr val="bg1"/>
                          </a:solidFill>
                          <a:effectLst/>
                          <a:latin typeface="Arial (Body)"/>
                        </a:rPr>
                        <a:t>Continuing charges</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Identify</a:t>
                      </a:r>
                      <a:r>
                        <a:rPr lang="en-US" sz="1100" b="0" i="0" u="none" strike="noStrike" kern="1200" baseline="0" dirty="0">
                          <a:solidFill>
                            <a:srgbClr val="000000"/>
                          </a:solidFill>
                          <a:effectLst/>
                          <a:latin typeface="Arial (Body)"/>
                          <a:ea typeface="+mn-ea"/>
                          <a:cs typeface="+mn-cs"/>
                        </a:rPr>
                        <a:t> need to have continuing charges beyond grant end and share with GMS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Coordinate</a:t>
                      </a:r>
                      <a:r>
                        <a:rPr lang="en-US" sz="1100" b="0" i="0" u="none" strike="noStrike" kern="1200" baseline="0" dirty="0">
                          <a:solidFill>
                            <a:srgbClr val="000000"/>
                          </a:solidFill>
                          <a:effectLst/>
                          <a:latin typeface="Arial (Body)"/>
                          <a:ea typeface="+mn-ea"/>
                          <a:cs typeface="+mn-cs"/>
                        </a:rPr>
                        <a:t> PI with Chair and DA for approval of continuing charges and where to allocate them</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Notify service/recharge centers of new account number</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Notify service/recharge centers of new account</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Chair – Approves continuing charges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Assist with identifying where to place approved charges</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08762647"/>
                  </a:ext>
                </a:extLst>
              </a:tr>
            </a:tbl>
          </a:graphicData>
        </a:graphic>
      </p:graphicFrame>
    </p:spTree>
    <p:extLst>
      <p:ext uri="{BB962C8B-B14F-4D97-AF65-F5344CB8AC3E}">
        <p14:creationId xmlns:p14="http://schemas.microsoft.com/office/powerpoint/2010/main" val="3192339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Close Out</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79579558"/>
              </p:ext>
            </p:extLst>
          </p:nvPr>
        </p:nvGraphicFramePr>
        <p:xfrm>
          <a:off x="627604" y="1200174"/>
          <a:ext cx="10954800" cy="4250553"/>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17623">
                <a:tc>
                  <a:txBody>
                    <a:bodyPr/>
                    <a:lstStyle/>
                    <a:p>
                      <a:pPr algn="ctr" fontAlgn="ctr"/>
                      <a:r>
                        <a:rPr lang="en-US" sz="1400" b="1" i="0" u="none" strike="noStrike" dirty="0">
                          <a:solidFill>
                            <a:srgbClr val="002060"/>
                          </a:solidFill>
                          <a:effectLst/>
                          <a:latin typeface="Arial (Body)"/>
                        </a:rPr>
                        <a:t>Account Close Out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151665"/>
                  </a:ext>
                </a:extLst>
              </a:tr>
              <a:tr h="519747">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27181">
                <a:tc>
                  <a:txBody>
                    <a:bodyPr/>
                    <a:lstStyle/>
                    <a:p>
                      <a:pPr algn="l" fontAlgn="ctr"/>
                      <a:r>
                        <a:rPr lang="en-US" sz="1200" b="1" i="0" u="none" strike="noStrike" dirty="0">
                          <a:solidFill>
                            <a:schemeClr val="bg1"/>
                          </a:solidFill>
                          <a:effectLst/>
                          <a:latin typeface="Arial (Body)"/>
                        </a:rPr>
                        <a:t>Cost share commitments</a:t>
                      </a:r>
                    </a:p>
                    <a:p>
                      <a:pPr algn="l" fontAlgn="ctr"/>
                      <a:r>
                        <a:rPr lang="en-US" sz="1200" b="1" i="0" u="none" strike="noStrike" dirty="0">
                          <a:solidFill>
                            <a:schemeClr val="bg1"/>
                          </a:solidFill>
                          <a:effectLst/>
                          <a:latin typeface="Arial (Body)"/>
                        </a:rPr>
                        <a:t>(</a:t>
                      </a:r>
                      <a:r>
                        <a:rPr lang="en-US" sz="1200" b="1" i="1" u="none" strike="noStrike" dirty="0">
                          <a:solidFill>
                            <a:schemeClr val="bg1"/>
                          </a:solidFill>
                          <a:effectLst/>
                          <a:latin typeface="Arial (Body)"/>
                        </a:rPr>
                        <a:t>Managed the same as direct expenditures)</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Be</a:t>
                      </a:r>
                      <a:r>
                        <a:rPr lang="en-US" sz="1100" b="0" i="0" u="none" strike="noStrike" kern="1200" baseline="0" dirty="0">
                          <a:solidFill>
                            <a:srgbClr val="000000"/>
                          </a:solidFill>
                          <a:effectLst/>
                          <a:latin typeface="Arial (Body)"/>
                          <a:ea typeface="+mn-ea"/>
                          <a:cs typeface="+mn-cs"/>
                        </a:rPr>
                        <a:t> aware of cost share commitments</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Assist in resolving cost share commitments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Determines if an expense is cost share or direct expense</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Monitor and track all cost share commitments and ensure cost share commitments are fulfilled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Escalate any issues to PI and DA</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Assist in resolving cost share commitments by identifying funding sources or denying cost share request</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 – Ensure cost share expense are included in reports to the sponsor</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35850"/>
                  </a:ext>
                </a:extLst>
              </a:tr>
              <a:tr h="1227181">
                <a:tc>
                  <a:txBody>
                    <a:bodyPr/>
                    <a:lstStyle/>
                    <a:p>
                      <a:pPr algn="l" fontAlgn="ctr"/>
                      <a:r>
                        <a:rPr lang="en-US" sz="1200" b="1" i="0" u="none" strike="noStrike" baseline="0" dirty="0">
                          <a:solidFill>
                            <a:schemeClr val="bg1"/>
                          </a:solidFill>
                          <a:effectLst/>
                          <a:latin typeface="Arial (Body)"/>
                        </a:rPr>
                        <a:t>Continuing charges</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Identify</a:t>
                      </a:r>
                      <a:r>
                        <a:rPr lang="en-US" sz="1100" b="0" i="0" u="none" strike="noStrike" kern="1200" baseline="0" dirty="0">
                          <a:solidFill>
                            <a:srgbClr val="000000"/>
                          </a:solidFill>
                          <a:effectLst/>
                          <a:latin typeface="Arial (Body)"/>
                          <a:ea typeface="+mn-ea"/>
                          <a:cs typeface="+mn-cs"/>
                        </a:rPr>
                        <a:t> need to have continuing charges beyond grant end and share with GMS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Coordinate</a:t>
                      </a:r>
                      <a:r>
                        <a:rPr lang="en-US" sz="1100" b="0" i="0" u="none" strike="noStrike" kern="1200" baseline="0" dirty="0">
                          <a:solidFill>
                            <a:srgbClr val="000000"/>
                          </a:solidFill>
                          <a:effectLst/>
                          <a:latin typeface="Arial (Body)"/>
                          <a:ea typeface="+mn-ea"/>
                          <a:cs typeface="+mn-cs"/>
                        </a:rPr>
                        <a:t> PI with Chair and DA for approval of continuing charges and where to allocate them</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Notify service/recharge centers of new account number</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Notify service/recharge centers of new account</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Chair – Approves continuing charges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Assist with identifying where to place approved charges</a:t>
                      </a:r>
                      <a:endParaRPr lang="en-US" sz="1100" b="0" i="0" u="none" strike="noStrike" kern="1200" dirty="0">
                        <a:solidFill>
                          <a:srgbClr val="000000"/>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08762647"/>
                  </a:ext>
                </a:extLst>
              </a:tr>
              <a:tr h="775833">
                <a:tc>
                  <a:txBody>
                    <a:bodyPr/>
                    <a:lstStyle/>
                    <a:p>
                      <a:pPr algn="l" fontAlgn="ctr"/>
                      <a:r>
                        <a:rPr lang="en-US" sz="1200" b="1" i="0" u="none" strike="noStrike" dirty="0">
                          <a:solidFill>
                            <a:schemeClr val="bg1"/>
                          </a:solidFill>
                          <a:effectLst/>
                          <a:latin typeface="Arial (Body)"/>
                        </a:rPr>
                        <a:t>Final Technical Reports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Prepare final technical report for submission and request assistance from GMS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Follow</a:t>
                      </a:r>
                      <a:r>
                        <a:rPr lang="en-US" sz="1100" b="0" i="0" u="none" strike="noStrike" kern="1200" baseline="0" dirty="0">
                          <a:solidFill>
                            <a:srgbClr val="000000"/>
                          </a:solidFill>
                          <a:effectLst/>
                          <a:latin typeface="Arial (Body)"/>
                          <a:ea typeface="+mn-ea"/>
                          <a:cs typeface="+mn-cs"/>
                        </a:rPr>
                        <a:t> up with</a:t>
                      </a:r>
                      <a:r>
                        <a:rPr lang="en-US" sz="1100" b="0" i="0" u="none" strike="noStrike" kern="1200" dirty="0">
                          <a:solidFill>
                            <a:srgbClr val="000000"/>
                          </a:solidFill>
                          <a:effectLst/>
                          <a:latin typeface="Arial (Body)"/>
                          <a:ea typeface="+mn-ea"/>
                          <a:cs typeface="+mn-cs"/>
                        </a:rPr>
                        <a:t> PI on final technical report submission deadlines and progress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99077319"/>
                  </a:ext>
                </a:extLst>
              </a:tr>
            </a:tbl>
          </a:graphicData>
        </a:graphic>
      </p:graphicFrame>
    </p:spTree>
    <p:extLst>
      <p:ext uri="{BB962C8B-B14F-4D97-AF65-F5344CB8AC3E}">
        <p14:creationId xmlns:p14="http://schemas.microsoft.com/office/powerpoint/2010/main" val="1125992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Close Out</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7152223"/>
              </p:ext>
            </p:extLst>
          </p:nvPr>
        </p:nvGraphicFramePr>
        <p:xfrm>
          <a:off x="627604" y="1200173"/>
          <a:ext cx="10954800" cy="426212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Account Close Out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151665"/>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97280">
                <a:tc>
                  <a:txBody>
                    <a:bodyPr/>
                    <a:lstStyle/>
                    <a:p>
                      <a:pPr algn="l" fontAlgn="ctr"/>
                      <a:r>
                        <a:rPr lang="en-US" sz="1200" b="1" i="0" u="none" strike="noStrike" dirty="0">
                          <a:solidFill>
                            <a:schemeClr val="bg1"/>
                          </a:solidFill>
                          <a:effectLst/>
                          <a:latin typeface="Arial (Body)"/>
                        </a:rPr>
                        <a:t>Expenses Posted</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 grant end date,</a:t>
                      </a:r>
                      <a:r>
                        <a:rPr lang="en-US" sz="1100" b="0" i="0" u="none" strike="noStrike" kern="1200" baseline="0" dirty="0">
                          <a:solidFill>
                            <a:srgbClr val="000000"/>
                          </a:solidFill>
                          <a:effectLst/>
                          <a:latin typeface="Arial (Body)"/>
                          <a:ea typeface="+mn-ea"/>
                          <a:cs typeface="+mn-cs"/>
                        </a:rPr>
                        <a:t> provide any final documentation to GMS and ensure labs cease spending</a:t>
                      </a:r>
                      <a:r>
                        <a:rPr lang="en-US" sz="1100" b="0" i="0" u="none" strike="noStrike" kern="1200" dirty="0">
                          <a:solidFill>
                            <a:srgbClr val="000000"/>
                          </a:solidFill>
                          <a:effectLst/>
                          <a:latin typeface="Arial (Body)"/>
                          <a:ea typeface="+mn-ea"/>
                          <a:cs typeface="+mn-cs"/>
                        </a:rPr>
                        <a:t> </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Ensure all appropriate expenditures and cost transfers are posted in preparation of closeout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Ensure PI and labs</a:t>
                      </a:r>
                      <a:r>
                        <a:rPr lang="en-US" sz="1100" b="0" i="0" u="none" strike="noStrike" kern="1200" baseline="0" dirty="0">
                          <a:solidFill>
                            <a:srgbClr val="000000"/>
                          </a:solidFill>
                          <a:effectLst/>
                          <a:latin typeface="Arial (Body)"/>
                          <a:ea typeface="+mn-ea"/>
                          <a:cs typeface="+mn-cs"/>
                        </a:rPr>
                        <a:t> stop spending on grants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Coordinate with internal recharge service centers on end dates of grant</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defTabSz="457200" rtl="0" eaLnBrk="1" fontAlgn="b" latinLnBrk="0" hangingPunct="1">
                        <a:buFont typeface="Arial" panose="020B0604020202020204" pitchFamily="34" charset="0"/>
                        <a:buNone/>
                      </a:pPr>
                      <a:r>
                        <a:rPr lang="en-US" sz="1100" b="0" i="1" u="none" strike="noStrike" kern="1200" dirty="0">
                          <a:solidFill>
                            <a:srgbClr val="000000"/>
                          </a:solidFill>
                          <a:effectLst/>
                          <a:latin typeface="Arial (Body)"/>
                          <a:ea typeface="+mn-ea"/>
                          <a:cs typeface="+mn-cs"/>
                        </a:rPr>
                        <a:t>Ensure all internal bills have been received and will be within 90 days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747520">
                <a:tc>
                  <a:txBody>
                    <a:bodyPr/>
                    <a:lstStyle/>
                    <a:p>
                      <a:r>
                        <a:rPr lang="en-US" sz="1200" b="1" i="0" u="none" strike="noStrike" kern="1200" dirty="0">
                          <a:solidFill>
                            <a:schemeClr val="bg1"/>
                          </a:solidFill>
                          <a:effectLst/>
                          <a:latin typeface="Arial (Body)"/>
                          <a:ea typeface="+mn-ea"/>
                          <a:cs typeface="+mn-cs"/>
                        </a:rPr>
                        <a:t>Final Closeout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Complete invention statements</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Review final financial reports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Assist GMS in tracking down non-received goods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Verity all invoices and/or goods have been received and remaining amounts are liquidated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Notify PI and DA of any non-received goods and track down receipt date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 – Review and submit final financial report to agency and process closeouts</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 – Change SAP project status to closed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Finance IBU – Assist with verification of all invoices received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947067661"/>
                  </a:ext>
                </a:extLst>
              </a:tr>
            </a:tbl>
          </a:graphicData>
        </a:graphic>
      </p:graphicFrame>
    </p:spTree>
    <p:extLst>
      <p:ext uri="{BB962C8B-B14F-4D97-AF65-F5344CB8AC3E}">
        <p14:creationId xmlns:p14="http://schemas.microsoft.com/office/powerpoint/2010/main" val="328849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Close Out</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19</a:t>
            </a:fld>
            <a:endParaRPr lang="en-US" dirty="0"/>
          </a:p>
        </p:txBody>
      </p:sp>
      <p:sp>
        <p:nvSpPr>
          <p:cNvPr id="10" name="TextBox 9"/>
          <p:cNvSpPr txBox="1"/>
          <p:nvPr/>
        </p:nvSpPr>
        <p:spPr>
          <a:xfrm>
            <a:off x="606971" y="3841270"/>
            <a:ext cx="2390771" cy="1600438"/>
          </a:xfrm>
          <a:prstGeom prst="rect">
            <a:avLst/>
          </a:prstGeom>
          <a:noFill/>
        </p:spPr>
        <p:txBody>
          <a:bodyPr wrap="square" rtlCol="0">
            <a:spAutoFit/>
          </a:bodyPr>
          <a:lstStyle/>
          <a:p>
            <a:pPr algn="ctr" defTabSz="1219170"/>
            <a:r>
              <a:rPr lang="en-US" sz="1400" dirty="0">
                <a:solidFill>
                  <a:prstClr val="black"/>
                </a:solidFill>
                <a:latin typeface="Calibri"/>
              </a:rPr>
              <a:t>GMS coordinates close out meeting with PI and DA with enough time to review balances, projections, no cost extensions, and future plans</a:t>
            </a:r>
          </a:p>
          <a:p>
            <a:pPr algn="ctr" defTabSz="1219170"/>
            <a:r>
              <a:rPr lang="en-US" sz="1400" dirty="0">
                <a:solidFill>
                  <a:prstClr val="black"/>
                </a:solidFill>
                <a:latin typeface="Calibri"/>
              </a:rPr>
              <a:t>PI Requests extensions</a:t>
            </a:r>
          </a:p>
          <a:p>
            <a:pPr algn="ctr" defTabSz="1219170"/>
            <a:endParaRPr lang="en-US" sz="1400" dirty="0">
              <a:solidFill>
                <a:prstClr val="black"/>
              </a:solidFill>
              <a:latin typeface="Calibri"/>
            </a:endParaRPr>
          </a:p>
        </p:txBody>
      </p:sp>
      <p:sp>
        <p:nvSpPr>
          <p:cNvPr id="13" name="TextBox 12"/>
          <p:cNvSpPr txBox="1"/>
          <p:nvPr/>
        </p:nvSpPr>
        <p:spPr>
          <a:xfrm>
            <a:off x="7768394" y="3829317"/>
            <a:ext cx="1938412" cy="954107"/>
          </a:xfrm>
          <a:prstGeom prst="rect">
            <a:avLst/>
          </a:prstGeom>
          <a:noFill/>
        </p:spPr>
        <p:txBody>
          <a:bodyPr wrap="square" rtlCol="0">
            <a:spAutoFit/>
          </a:bodyPr>
          <a:lstStyle/>
          <a:p>
            <a:pPr algn="ctr" defTabSz="1219170"/>
            <a:r>
              <a:rPr lang="en-US" sz="1400" dirty="0">
                <a:solidFill>
                  <a:prstClr val="black"/>
                </a:solidFill>
                <a:latin typeface="Calibri"/>
              </a:rPr>
              <a:t>RFS reviews and submits final financial report and closes project</a:t>
            </a:r>
          </a:p>
        </p:txBody>
      </p:sp>
      <p:sp>
        <p:nvSpPr>
          <p:cNvPr id="14" name="Isosceles Triangle 13"/>
          <p:cNvSpPr/>
          <p:nvPr/>
        </p:nvSpPr>
        <p:spPr>
          <a:xfrm rot="5400000">
            <a:off x="11173378" y="3239038"/>
            <a:ext cx="418799" cy="399247"/>
          </a:xfrm>
          <a:prstGeom prst="triangle">
            <a:avLst>
              <a:gd name="adj" fmla="val 50000"/>
            </a:avLst>
          </a:prstGeom>
          <a:solidFill>
            <a:srgbClr val="0070C0"/>
          </a:solidFill>
          <a:ln w="25400" cap="flat" cmpd="sng" algn="ctr">
            <a:noFill/>
            <a:prstDash val="solid"/>
          </a:ln>
          <a:effectLst/>
        </p:spPr>
        <p:txBody>
          <a:bodyPr rtlCol="0" anchor="ctr"/>
          <a:lstStyle/>
          <a:p>
            <a:pPr algn="ctr" defTabSz="1219170">
              <a:defRPr/>
            </a:pPr>
            <a:endParaRPr lang="en-US" sz="1600" kern="0" dirty="0">
              <a:solidFill>
                <a:prstClr val="white"/>
              </a:solidFill>
              <a:latin typeface="Calibri"/>
            </a:endParaRPr>
          </a:p>
        </p:txBody>
      </p:sp>
      <p:sp>
        <p:nvSpPr>
          <p:cNvPr id="21" name="TextBox 20"/>
          <p:cNvSpPr txBox="1"/>
          <p:nvPr/>
        </p:nvSpPr>
        <p:spPr>
          <a:xfrm>
            <a:off x="3322108" y="1169600"/>
            <a:ext cx="5547785" cy="625877"/>
          </a:xfrm>
          <a:prstGeom prst="rect">
            <a:avLst/>
          </a:prstGeom>
          <a:noFill/>
        </p:spPr>
        <p:txBody>
          <a:bodyPr wrap="square" rtlCol="0">
            <a:spAutoFit/>
          </a:bodyPr>
          <a:lstStyle/>
          <a:p>
            <a:pPr algn="ctr" defTabSz="1219170"/>
            <a:r>
              <a:rPr lang="en-US" sz="1867" b="1" u="sng" dirty="0">
                <a:solidFill>
                  <a:prstClr val="black"/>
                </a:solidFill>
                <a:latin typeface="Calibri"/>
              </a:rPr>
              <a:t>Account Close Out Timeline</a:t>
            </a:r>
          </a:p>
          <a:p>
            <a:pPr algn="ctr" defTabSz="1219170"/>
            <a:r>
              <a:rPr lang="en-US" sz="1600" b="1" dirty="0">
                <a:solidFill>
                  <a:prstClr val="black"/>
                </a:solidFill>
                <a:latin typeface="Calibri"/>
              </a:rPr>
              <a:t>For a typical NIH project – timelines vary by project type</a:t>
            </a:r>
          </a:p>
        </p:txBody>
      </p:sp>
      <p:cxnSp>
        <p:nvCxnSpPr>
          <p:cNvPr id="6" name="Straight Connector 5"/>
          <p:cNvCxnSpPr>
            <a:endCxn id="14" idx="3"/>
          </p:cNvCxnSpPr>
          <p:nvPr/>
        </p:nvCxnSpPr>
        <p:spPr>
          <a:xfrm>
            <a:off x="609601" y="3438661"/>
            <a:ext cx="10573553" cy="1"/>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1729597" y="1865043"/>
            <a:ext cx="2245252" cy="954107"/>
          </a:xfrm>
          <a:prstGeom prst="rect">
            <a:avLst/>
          </a:prstGeom>
          <a:noFill/>
        </p:spPr>
        <p:txBody>
          <a:bodyPr wrap="square" rtlCol="0" anchor="b">
            <a:spAutoFit/>
          </a:bodyPr>
          <a:lstStyle/>
          <a:p>
            <a:pPr algn="ctr" defTabSz="1219170"/>
            <a:r>
              <a:rPr lang="en-US" sz="1400" dirty="0">
                <a:solidFill>
                  <a:prstClr val="black"/>
                </a:solidFill>
                <a:latin typeface="Calibri"/>
              </a:rPr>
              <a:t>GMS checks payroll end dates, sub award status, and notifies lab/PI to request final purchases</a:t>
            </a:r>
          </a:p>
        </p:txBody>
      </p:sp>
      <p:sp>
        <p:nvSpPr>
          <p:cNvPr id="17" name="TextBox 16"/>
          <p:cNvSpPr txBox="1"/>
          <p:nvPr/>
        </p:nvSpPr>
        <p:spPr>
          <a:xfrm>
            <a:off x="3147167" y="3842555"/>
            <a:ext cx="2105260" cy="1169551"/>
          </a:xfrm>
          <a:prstGeom prst="rect">
            <a:avLst/>
          </a:prstGeom>
          <a:noFill/>
        </p:spPr>
        <p:txBody>
          <a:bodyPr wrap="square" rtlCol="0">
            <a:spAutoFit/>
          </a:bodyPr>
          <a:lstStyle/>
          <a:p>
            <a:pPr algn="ctr" defTabSz="1219170"/>
            <a:r>
              <a:rPr lang="en-US" sz="1400" dirty="0">
                <a:solidFill>
                  <a:prstClr val="black"/>
                </a:solidFill>
                <a:latin typeface="Calibri"/>
              </a:rPr>
              <a:t>GMS ensures spending has stopped and liquidates any possible PO’s</a:t>
            </a:r>
          </a:p>
          <a:p>
            <a:pPr algn="ctr" defTabSz="1219170"/>
            <a:endParaRPr lang="en-US" sz="1400" dirty="0">
              <a:solidFill>
                <a:prstClr val="black"/>
              </a:solidFill>
              <a:latin typeface="Calibri"/>
            </a:endParaRPr>
          </a:p>
        </p:txBody>
      </p:sp>
      <p:sp>
        <p:nvSpPr>
          <p:cNvPr id="18" name="TextBox 17"/>
          <p:cNvSpPr txBox="1"/>
          <p:nvPr/>
        </p:nvSpPr>
        <p:spPr>
          <a:xfrm>
            <a:off x="5451339" y="3844432"/>
            <a:ext cx="2390771" cy="1384995"/>
          </a:xfrm>
          <a:prstGeom prst="rect">
            <a:avLst/>
          </a:prstGeom>
          <a:noFill/>
        </p:spPr>
        <p:txBody>
          <a:bodyPr wrap="square" rtlCol="0">
            <a:spAutoFit/>
          </a:bodyPr>
          <a:lstStyle/>
          <a:p>
            <a:pPr algn="ctr" defTabSz="1219170"/>
            <a:r>
              <a:rPr lang="en-US" sz="1400" dirty="0">
                <a:solidFill>
                  <a:prstClr val="black"/>
                </a:solidFill>
                <a:latin typeface="Calibri"/>
              </a:rPr>
              <a:t>GMS makes any necessary budget/allocation corrections, gathers any final invoices</a:t>
            </a:r>
          </a:p>
          <a:p>
            <a:pPr algn="ctr" defTabSz="1219170"/>
            <a:r>
              <a:rPr lang="en-US" sz="1400" dirty="0">
                <a:solidFill>
                  <a:prstClr val="black"/>
                </a:solidFill>
                <a:latin typeface="Calibri"/>
              </a:rPr>
              <a:t>GMS reminds PI of final report submission end dates</a:t>
            </a:r>
          </a:p>
          <a:p>
            <a:pPr algn="ctr" defTabSz="1219170"/>
            <a:endParaRPr lang="en-US" sz="1400" dirty="0">
              <a:solidFill>
                <a:prstClr val="black"/>
              </a:solidFill>
              <a:latin typeface="Calibri"/>
            </a:endParaRPr>
          </a:p>
        </p:txBody>
      </p:sp>
      <p:sp>
        <p:nvSpPr>
          <p:cNvPr id="19" name="TextBox 18"/>
          <p:cNvSpPr txBox="1"/>
          <p:nvPr/>
        </p:nvSpPr>
        <p:spPr>
          <a:xfrm>
            <a:off x="6709149" y="2101540"/>
            <a:ext cx="1974883" cy="738664"/>
          </a:xfrm>
          <a:prstGeom prst="rect">
            <a:avLst/>
          </a:prstGeom>
          <a:noFill/>
        </p:spPr>
        <p:txBody>
          <a:bodyPr wrap="square" rtlCol="0" anchor="b">
            <a:spAutoFit/>
          </a:bodyPr>
          <a:lstStyle/>
          <a:p>
            <a:pPr algn="ctr" defTabSz="1219170"/>
            <a:r>
              <a:rPr lang="en-US" sz="1400" dirty="0">
                <a:solidFill>
                  <a:prstClr val="black"/>
                </a:solidFill>
                <a:latin typeface="Calibri"/>
              </a:rPr>
              <a:t>GMS ensures all changes are made before RFS locks the account</a:t>
            </a:r>
          </a:p>
        </p:txBody>
      </p:sp>
      <p:sp>
        <p:nvSpPr>
          <p:cNvPr id="20" name="TextBox 19"/>
          <p:cNvSpPr txBox="1"/>
          <p:nvPr/>
        </p:nvSpPr>
        <p:spPr>
          <a:xfrm>
            <a:off x="8802809" y="1856754"/>
            <a:ext cx="2047032" cy="954107"/>
          </a:xfrm>
          <a:prstGeom prst="rect">
            <a:avLst/>
          </a:prstGeom>
          <a:noFill/>
        </p:spPr>
        <p:txBody>
          <a:bodyPr wrap="square" rtlCol="0" anchor="b">
            <a:spAutoFit/>
          </a:bodyPr>
          <a:lstStyle/>
          <a:p>
            <a:pPr algn="ctr" defTabSz="1219170"/>
            <a:r>
              <a:rPr lang="en-US" sz="1400" dirty="0">
                <a:solidFill>
                  <a:prstClr val="black"/>
                </a:solidFill>
                <a:latin typeface="Calibri"/>
              </a:rPr>
              <a:t>PI submits Final Research Progress Performance Report and final technical reports</a:t>
            </a:r>
          </a:p>
        </p:txBody>
      </p:sp>
      <p:cxnSp>
        <p:nvCxnSpPr>
          <p:cNvPr id="8" name="Straight Connector 7"/>
          <p:cNvCxnSpPr>
            <a:stCxn id="22" idx="2"/>
          </p:cNvCxnSpPr>
          <p:nvPr/>
        </p:nvCxnSpPr>
        <p:spPr>
          <a:xfrm flipH="1">
            <a:off x="1802356" y="3141711"/>
            <a:ext cx="1" cy="670530"/>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362090" y="2844257"/>
            <a:ext cx="880533" cy="297454"/>
          </a:xfrm>
          <a:prstGeom prst="rect">
            <a:avLst/>
          </a:prstGeom>
          <a:noFill/>
        </p:spPr>
        <p:txBody>
          <a:bodyPr wrap="square" rtlCol="0">
            <a:spAutoFit/>
          </a:bodyPr>
          <a:lstStyle/>
          <a:p>
            <a:pPr algn="ctr"/>
            <a:r>
              <a:rPr lang="en-US" sz="1333" dirty="0"/>
              <a:t>90 days</a:t>
            </a:r>
          </a:p>
        </p:txBody>
      </p:sp>
      <p:cxnSp>
        <p:nvCxnSpPr>
          <p:cNvPr id="25" name="Straight Connector 24"/>
          <p:cNvCxnSpPr/>
          <p:nvPr/>
        </p:nvCxnSpPr>
        <p:spPr>
          <a:xfrm>
            <a:off x="2852223" y="3165934"/>
            <a:ext cx="0" cy="648476"/>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411956" y="2837640"/>
            <a:ext cx="880533" cy="297454"/>
          </a:xfrm>
          <a:prstGeom prst="rect">
            <a:avLst/>
          </a:prstGeom>
          <a:noFill/>
        </p:spPr>
        <p:txBody>
          <a:bodyPr wrap="square" rtlCol="0">
            <a:spAutoFit/>
          </a:bodyPr>
          <a:lstStyle/>
          <a:p>
            <a:pPr algn="ctr"/>
            <a:r>
              <a:rPr lang="en-US" sz="1333" dirty="0"/>
              <a:t>30 days</a:t>
            </a:r>
          </a:p>
        </p:txBody>
      </p:sp>
      <p:cxnSp>
        <p:nvCxnSpPr>
          <p:cNvPr id="27" name="Straight Connector 26"/>
          <p:cNvCxnSpPr>
            <a:stCxn id="28" idx="2"/>
          </p:cNvCxnSpPr>
          <p:nvPr/>
        </p:nvCxnSpPr>
        <p:spPr>
          <a:xfrm flipH="1">
            <a:off x="4199797" y="3141364"/>
            <a:ext cx="1" cy="679317"/>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759531" y="2843910"/>
            <a:ext cx="880533" cy="297454"/>
          </a:xfrm>
          <a:prstGeom prst="rect">
            <a:avLst/>
          </a:prstGeom>
          <a:noFill/>
        </p:spPr>
        <p:txBody>
          <a:bodyPr wrap="square" rtlCol="0">
            <a:spAutoFit/>
          </a:bodyPr>
          <a:lstStyle/>
          <a:p>
            <a:pPr algn="ctr"/>
            <a:r>
              <a:rPr lang="en-US" sz="1333" dirty="0"/>
              <a:t>7 days</a:t>
            </a:r>
          </a:p>
        </p:txBody>
      </p:sp>
      <p:cxnSp>
        <p:nvCxnSpPr>
          <p:cNvPr id="29" name="Straight Connector 28"/>
          <p:cNvCxnSpPr>
            <a:stCxn id="30" idx="2"/>
          </p:cNvCxnSpPr>
          <p:nvPr/>
        </p:nvCxnSpPr>
        <p:spPr>
          <a:xfrm flipH="1">
            <a:off x="5303365" y="3233777"/>
            <a:ext cx="1" cy="586904"/>
          </a:xfrm>
          <a:prstGeom prst="line">
            <a:avLst/>
          </a:prstGeom>
        </p:spPr>
        <p:style>
          <a:lnRef idx="2">
            <a:schemeClr val="accent3"/>
          </a:lnRef>
          <a:fillRef idx="0">
            <a:schemeClr val="accent3"/>
          </a:fillRef>
          <a:effectRef idx="1">
            <a:schemeClr val="accent3"/>
          </a:effectRef>
          <a:fontRef idx="minor">
            <a:schemeClr val="tx1"/>
          </a:fontRef>
        </p:style>
      </p:cxnSp>
      <p:sp>
        <p:nvSpPr>
          <p:cNvPr id="30" name="TextBox 29"/>
          <p:cNvSpPr txBox="1"/>
          <p:nvPr/>
        </p:nvSpPr>
        <p:spPr>
          <a:xfrm>
            <a:off x="4692954" y="2731204"/>
            <a:ext cx="1220823" cy="502573"/>
          </a:xfrm>
          <a:prstGeom prst="rect">
            <a:avLst/>
          </a:prstGeom>
          <a:noFill/>
        </p:spPr>
        <p:txBody>
          <a:bodyPr wrap="square" rtlCol="0">
            <a:spAutoFit/>
          </a:bodyPr>
          <a:lstStyle/>
          <a:p>
            <a:pPr algn="ctr"/>
            <a:r>
              <a:rPr lang="en-US" sz="1333" dirty="0"/>
              <a:t>Project End Date</a:t>
            </a:r>
          </a:p>
        </p:txBody>
      </p:sp>
      <p:cxnSp>
        <p:nvCxnSpPr>
          <p:cNvPr id="36" name="Straight Connector 35"/>
          <p:cNvCxnSpPr>
            <a:stCxn id="37" idx="2"/>
          </p:cNvCxnSpPr>
          <p:nvPr/>
        </p:nvCxnSpPr>
        <p:spPr>
          <a:xfrm flipH="1">
            <a:off x="6646724" y="3141364"/>
            <a:ext cx="1" cy="679317"/>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206458" y="2843910"/>
            <a:ext cx="880533" cy="297454"/>
          </a:xfrm>
          <a:prstGeom prst="rect">
            <a:avLst/>
          </a:prstGeom>
          <a:noFill/>
        </p:spPr>
        <p:txBody>
          <a:bodyPr wrap="square" rtlCol="0">
            <a:spAutoFit/>
          </a:bodyPr>
          <a:lstStyle/>
          <a:p>
            <a:pPr algn="ctr"/>
            <a:r>
              <a:rPr lang="en-US" sz="1333" dirty="0"/>
              <a:t>30 days</a:t>
            </a:r>
          </a:p>
        </p:txBody>
      </p:sp>
      <p:cxnSp>
        <p:nvCxnSpPr>
          <p:cNvPr id="40" name="Straight Connector 39"/>
          <p:cNvCxnSpPr>
            <a:stCxn id="41" idx="2"/>
          </p:cNvCxnSpPr>
          <p:nvPr/>
        </p:nvCxnSpPr>
        <p:spPr>
          <a:xfrm>
            <a:off x="7696591" y="3132926"/>
            <a:ext cx="0" cy="67931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256324" y="2835472"/>
            <a:ext cx="880533" cy="297454"/>
          </a:xfrm>
          <a:prstGeom prst="rect">
            <a:avLst/>
          </a:prstGeom>
          <a:noFill/>
        </p:spPr>
        <p:txBody>
          <a:bodyPr wrap="square" rtlCol="0">
            <a:spAutoFit/>
          </a:bodyPr>
          <a:lstStyle/>
          <a:p>
            <a:pPr algn="ctr"/>
            <a:r>
              <a:rPr lang="en-US" sz="1333" dirty="0"/>
              <a:t>60 days</a:t>
            </a:r>
          </a:p>
        </p:txBody>
      </p:sp>
      <p:cxnSp>
        <p:nvCxnSpPr>
          <p:cNvPr id="42" name="Straight Connector 41"/>
          <p:cNvCxnSpPr>
            <a:stCxn id="43" idx="2"/>
          </p:cNvCxnSpPr>
          <p:nvPr/>
        </p:nvCxnSpPr>
        <p:spPr>
          <a:xfrm flipH="1">
            <a:off x="8722688" y="3141711"/>
            <a:ext cx="1" cy="679316"/>
          </a:xfrm>
          <a:prstGeom prst="line">
            <a:avLst/>
          </a:prstGeom>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282422" y="2844257"/>
            <a:ext cx="880533" cy="297454"/>
          </a:xfrm>
          <a:prstGeom prst="rect">
            <a:avLst/>
          </a:prstGeom>
          <a:noFill/>
        </p:spPr>
        <p:txBody>
          <a:bodyPr wrap="square" rtlCol="0">
            <a:spAutoFit/>
          </a:bodyPr>
          <a:lstStyle/>
          <a:p>
            <a:pPr algn="ctr"/>
            <a:r>
              <a:rPr lang="en-US" sz="1333" dirty="0"/>
              <a:t>90 days</a:t>
            </a:r>
          </a:p>
        </p:txBody>
      </p:sp>
      <p:cxnSp>
        <p:nvCxnSpPr>
          <p:cNvPr id="44" name="Straight Connector 43"/>
          <p:cNvCxnSpPr>
            <a:stCxn id="45" idx="2"/>
          </p:cNvCxnSpPr>
          <p:nvPr/>
        </p:nvCxnSpPr>
        <p:spPr>
          <a:xfrm flipH="1">
            <a:off x="9813877" y="3141711"/>
            <a:ext cx="1" cy="687605"/>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9332288" y="2844257"/>
            <a:ext cx="963179" cy="297454"/>
          </a:xfrm>
          <a:prstGeom prst="rect">
            <a:avLst/>
          </a:prstGeom>
          <a:noFill/>
        </p:spPr>
        <p:txBody>
          <a:bodyPr wrap="square" rtlCol="0">
            <a:spAutoFit/>
          </a:bodyPr>
          <a:lstStyle/>
          <a:p>
            <a:pPr algn="ctr"/>
            <a:r>
              <a:rPr lang="en-US" sz="1333" dirty="0"/>
              <a:t>120 days</a:t>
            </a:r>
          </a:p>
        </p:txBody>
      </p:sp>
    </p:spTree>
    <p:extLst>
      <p:ext uri="{BB962C8B-B14F-4D97-AF65-F5344CB8AC3E}">
        <p14:creationId xmlns:p14="http://schemas.microsoft.com/office/powerpoint/2010/main" val="321749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02B0B4-785E-49D6-ACA2-6DE3E93C6C15}"/>
              </a:ext>
            </a:extLst>
          </p:cNvPr>
          <p:cNvSpPr>
            <a:spLocks noGrp="1"/>
          </p:cNvSpPr>
          <p:nvPr>
            <p:ph type="title"/>
          </p:nvPr>
        </p:nvSpPr>
        <p:spPr/>
        <p:txBody>
          <a:bodyPr/>
          <a:lstStyle/>
          <a:p>
            <a:r>
              <a:rPr lang="en-US" dirty="0"/>
              <a:t>Process Inventory: Post-Award</a:t>
            </a:r>
          </a:p>
        </p:txBody>
      </p:sp>
      <p:sp>
        <p:nvSpPr>
          <p:cNvPr id="4" name="Slide Number Placeholder 3">
            <a:extLst>
              <a:ext uri="{FF2B5EF4-FFF2-40B4-BE49-F238E27FC236}">
                <a16:creationId xmlns:a16="http://schemas.microsoft.com/office/drawing/2014/main" xmlns="" id="{4D0D7445-A7C7-44CA-991E-EA880CA9B67A}"/>
              </a:ext>
            </a:extLst>
          </p:cNvPr>
          <p:cNvSpPr>
            <a:spLocks noGrp="1"/>
          </p:cNvSpPr>
          <p:nvPr>
            <p:ph type="sldNum" sz="quarter" idx="12"/>
          </p:nvPr>
        </p:nvSpPr>
        <p:spPr/>
        <p:txBody>
          <a:bodyPr/>
          <a:lstStyle/>
          <a:p>
            <a:fld id="{2C58FDDD-0FEA-694E-A714-2EA9DCD373CB}" type="slidenum">
              <a:rPr lang="en-US" smtClean="0"/>
              <a:t>2</a:t>
            </a:fld>
            <a:endParaRPr lang="en-US" dirty="0"/>
          </a:p>
        </p:txBody>
      </p:sp>
      <p:sp>
        <p:nvSpPr>
          <p:cNvPr id="6" name="Text Placeholder 5">
            <a:extLst>
              <a:ext uri="{FF2B5EF4-FFF2-40B4-BE49-F238E27FC236}">
                <a16:creationId xmlns:a16="http://schemas.microsoft.com/office/drawing/2014/main" xmlns="" id="{BE05F4B4-D707-462A-B626-9B5CE39A50D8}"/>
              </a:ext>
            </a:extLst>
          </p:cNvPr>
          <p:cNvSpPr>
            <a:spLocks noGrp="1"/>
          </p:cNvSpPr>
          <p:nvPr>
            <p:ph type="body" sz="quarter" idx="13"/>
          </p:nvPr>
        </p:nvSpPr>
        <p:spPr/>
        <p:txBody>
          <a:bodyPr vert="horz" lIns="91440" tIns="45720" rIns="91440" bIns="45720" rtlCol="0">
            <a:noAutofit/>
          </a:bodyPr>
          <a:lstStyle/>
          <a:p>
            <a:r>
              <a:rPr lang="en-US" sz="1467" dirty="0"/>
              <a:t>After discussion, evaluation and ranking with the DA’s and General Administration Implementation Team, Huron will be assisting in the redesign of the following processes with the functional redesign lead and team members.</a:t>
            </a:r>
            <a:r>
              <a:rPr lang="en-US" sz="1467" dirty="0">
                <a:solidFill>
                  <a:srgbClr val="0070C0">
                    <a:lumMod val="75000"/>
                  </a:srgbClr>
                </a:solidFill>
              </a:rPr>
              <a:t> These processes and design teams have been approved by the Drive Team leads.</a:t>
            </a:r>
            <a:endParaRPr lang="en-US" sz="1467" dirty="0"/>
          </a:p>
        </p:txBody>
      </p:sp>
      <p:graphicFrame>
        <p:nvGraphicFramePr>
          <p:cNvPr id="7" name="Table 6">
            <a:extLst>
              <a:ext uri="{FF2B5EF4-FFF2-40B4-BE49-F238E27FC236}">
                <a16:creationId xmlns:a16="http://schemas.microsoft.com/office/drawing/2014/main" xmlns="" id="{B2233666-9C2D-431D-BDDE-F7A347BF3A50}"/>
              </a:ext>
            </a:extLst>
          </p:cNvPr>
          <p:cNvGraphicFramePr>
            <a:graphicFrameLocks noGrp="1"/>
          </p:cNvGraphicFramePr>
          <p:nvPr>
            <p:extLst>
              <p:ext uri="{D42A27DB-BD31-4B8C-83A1-F6EECF244321}">
                <p14:modId xmlns:p14="http://schemas.microsoft.com/office/powerpoint/2010/main" val="896804181"/>
              </p:ext>
            </p:extLst>
          </p:nvPr>
        </p:nvGraphicFramePr>
        <p:xfrm>
          <a:off x="617220" y="1835785"/>
          <a:ext cx="10972800" cy="3365640"/>
        </p:xfrm>
        <a:graphic>
          <a:graphicData uri="http://schemas.openxmlformats.org/drawingml/2006/table">
            <a:tbl>
              <a:tblPr>
                <a:tableStyleId>{8EC20E35-A176-4012-BC5E-935CFFF8708E}</a:tableStyleId>
              </a:tblPr>
              <a:tblGrid>
                <a:gridCol w="789055">
                  <a:extLst>
                    <a:ext uri="{9D8B030D-6E8A-4147-A177-3AD203B41FA5}">
                      <a16:colId xmlns:a16="http://schemas.microsoft.com/office/drawing/2014/main" xmlns="" val="576282307"/>
                    </a:ext>
                  </a:extLst>
                </a:gridCol>
                <a:gridCol w="5385050">
                  <a:extLst>
                    <a:ext uri="{9D8B030D-6E8A-4147-A177-3AD203B41FA5}">
                      <a16:colId xmlns:a16="http://schemas.microsoft.com/office/drawing/2014/main" xmlns="" val="2759367568"/>
                    </a:ext>
                  </a:extLst>
                </a:gridCol>
                <a:gridCol w="4798695">
                  <a:extLst>
                    <a:ext uri="{9D8B030D-6E8A-4147-A177-3AD203B41FA5}">
                      <a16:colId xmlns:a16="http://schemas.microsoft.com/office/drawing/2014/main" xmlns="" val="1275829402"/>
                    </a:ext>
                  </a:extLst>
                </a:gridCol>
              </a:tblGrid>
              <a:tr h="373960">
                <a:tc>
                  <a:txBody>
                    <a:bodyPr/>
                    <a:lstStyle/>
                    <a:p>
                      <a:pPr algn="ctr" fontAlgn="b"/>
                      <a:r>
                        <a:rPr lang="en-US" sz="1800" b="1" i="0" u="none" strike="noStrike" dirty="0">
                          <a:solidFill>
                            <a:schemeClr val="tx1">
                              <a:lumMod val="50000"/>
                            </a:schemeClr>
                          </a:solidFill>
                          <a:effectLst/>
                          <a:latin typeface="+mn-lt"/>
                        </a:rPr>
                        <a:t>Item</a:t>
                      </a:r>
                    </a:p>
                  </a:txBody>
                  <a:tcPr marL="45720" marR="45720" anchor="b"/>
                </a:tc>
                <a:tc>
                  <a:txBody>
                    <a:bodyPr/>
                    <a:lstStyle/>
                    <a:p>
                      <a:pPr algn="l" fontAlgn="b"/>
                      <a:r>
                        <a:rPr lang="en-US" sz="1800" b="1" u="none" strike="noStrike" dirty="0">
                          <a:solidFill>
                            <a:schemeClr val="tx1">
                              <a:lumMod val="50000"/>
                            </a:schemeClr>
                          </a:solidFill>
                          <a:effectLst/>
                          <a:latin typeface="+mn-lt"/>
                        </a:rPr>
                        <a:t>Post-Award Support Processes</a:t>
                      </a:r>
                      <a:endParaRPr lang="en-US" sz="1800" b="1" i="0" u="none" strike="noStrike" dirty="0">
                        <a:solidFill>
                          <a:schemeClr val="tx1">
                            <a:lumMod val="50000"/>
                          </a:schemeClr>
                        </a:solidFill>
                        <a:effectLst/>
                        <a:latin typeface="+mn-lt"/>
                      </a:endParaRPr>
                    </a:p>
                  </a:txBody>
                  <a:tcPr marL="45720" marR="45720" anchor="b">
                    <a:lnR w="6350" cap="flat" cmpd="sng" algn="ctr">
                      <a:solidFill>
                        <a:schemeClr val="tx1"/>
                      </a:solidFill>
                      <a:prstDash val="solid"/>
                      <a:round/>
                      <a:headEnd type="none" w="med" len="med"/>
                      <a:tailEnd type="none" w="med" len="med"/>
                    </a:lnR>
                  </a:tcPr>
                </a:tc>
                <a:tc>
                  <a:txBody>
                    <a:bodyPr/>
                    <a:lstStyle/>
                    <a:p>
                      <a:pPr algn="l" fontAlgn="b"/>
                      <a:r>
                        <a:rPr lang="en-US" sz="1800" b="1" i="0" u="none" strike="noStrike" kern="1200" dirty="0">
                          <a:solidFill>
                            <a:schemeClr val="bg1"/>
                          </a:solidFill>
                          <a:effectLst/>
                          <a:latin typeface="+mn-lt"/>
                          <a:ea typeface="+mn-ea"/>
                          <a:cs typeface="+mn-cs"/>
                        </a:rPr>
                        <a:t>Lead(s): Susan Stark/Julie Combs, SRAS</a:t>
                      </a:r>
                    </a:p>
                  </a:txBody>
                  <a:tcPr marL="45720" marR="45720" anchor="b">
                    <a:lnL w="6350" cap="flat" cmpd="sng" algn="ctr">
                      <a:solidFill>
                        <a:schemeClr val="tx1"/>
                      </a:solidFill>
                      <a:prstDash val="solid"/>
                      <a:round/>
                      <a:headEnd type="none" w="med" len="med"/>
                      <a:tailEnd type="none" w="med" len="med"/>
                    </a:lnL>
                    <a:solidFill>
                      <a:schemeClr val="tx1">
                        <a:lumMod val="50000"/>
                      </a:schemeClr>
                    </a:solidFill>
                  </a:tcPr>
                </a:tc>
                <a:extLst>
                  <a:ext uri="{0D108BD9-81ED-4DB2-BD59-A6C34878D82A}">
                    <a16:rowId xmlns:a16="http://schemas.microsoft.com/office/drawing/2014/main" xmlns="" val="2912702012"/>
                  </a:ext>
                </a:extLst>
              </a:tr>
              <a:tr h="373960">
                <a:tc>
                  <a:txBody>
                    <a:bodyPr/>
                    <a:lstStyle/>
                    <a:p>
                      <a:pPr algn="ctr" fontAlgn="b"/>
                      <a:r>
                        <a:rPr lang="en-US" sz="1800" u="none" strike="noStrike" dirty="0">
                          <a:solidFill>
                            <a:schemeClr val="tx1">
                              <a:lumMod val="50000"/>
                            </a:schemeClr>
                          </a:solidFill>
                          <a:effectLst/>
                          <a:latin typeface="+mn-lt"/>
                        </a:rPr>
                        <a:t>1</a:t>
                      </a:r>
                      <a:endParaRPr lang="en-US" sz="1800" b="0" i="0" u="none" strike="noStrike" dirty="0">
                        <a:solidFill>
                          <a:schemeClr val="tx1">
                            <a:lumMod val="50000"/>
                          </a:schemeClr>
                        </a:solidFill>
                        <a:effectLst/>
                        <a:latin typeface="+mn-lt"/>
                      </a:endParaRPr>
                    </a:p>
                  </a:txBody>
                  <a:tcPr marL="45720" marR="45720" anchor="b"/>
                </a:tc>
                <a:tc>
                  <a:txBody>
                    <a:bodyPr/>
                    <a:lstStyle/>
                    <a:p>
                      <a:pPr algn="l" fontAlgn="b"/>
                      <a:r>
                        <a:rPr lang="en-US" sz="1800" b="0" i="0" u="none" strike="noStrike" dirty="0">
                          <a:solidFill>
                            <a:schemeClr val="tx1">
                              <a:lumMod val="50000"/>
                            </a:schemeClr>
                          </a:solidFill>
                          <a:effectLst/>
                          <a:latin typeface="+mn-lt"/>
                        </a:rPr>
                        <a:t>Account Creation and Pre to Post Award Handoff</a:t>
                      </a:r>
                    </a:p>
                  </a:txBody>
                  <a:tcPr marL="45720" marR="45720" anchor="b">
                    <a:lnR w="6350" cap="flat" cmpd="sng" algn="ctr">
                      <a:solidFill>
                        <a:schemeClr val="tx1"/>
                      </a:solidFill>
                      <a:prstDash val="solid"/>
                      <a:round/>
                      <a:headEnd type="none" w="med" len="med"/>
                      <a:tailEnd type="none" w="med" len="med"/>
                    </a:lnR>
                  </a:tcPr>
                </a:tc>
                <a:tc rowSpan="8">
                  <a:txBody>
                    <a:bodyPr/>
                    <a:lstStyle/>
                    <a:p>
                      <a:pPr algn="l" fontAlgn="b"/>
                      <a:r>
                        <a:rPr lang="en-US" sz="1800" b="0" i="0" u="sng" strike="noStrike" dirty="0">
                          <a:solidFill>
                            <a:schemeClr val="bg2">
                              <a:lumMod val="50000"/>
                            </a:schemeClr>
                          </a:solidFill>
                          <a:effectLst/>
                          <a:latin typeface="+mn-lt"/>
                        </a:rPr>
                        <a:t>Members:</a:t>
                      </a:r>
                    </a:p>
                    <a:p>
                      <a:pPr marL="342900" indent="-342900" algn="l" fontAlgn="b">
                        <a:buFont typeface="Arial" panose="020B0604020202020204" pitchFamily="34" charset="0"/>
                        <a:buChar char="•"/>
                      </a:pPr>
                      <a:r>
                        <a:rPr lang="en-US" sz="1800" b="0" i="0" u="none" strike="noStrike" dirty="0">
                          <a:solidFill>
                            <a:schemeClr val="bg2">
                              <a:lumMod val="50000"/>
                            </a:schemeClr>
                          </a:solidFill>
                          <a:effectLst/>
                          <a:latin typeface="+mn-lt"/>
                        </a:rPr>
                        <a:t>Scott (Walter) Wells – RFS TBD</a:t>
                      </a:r>
                    </a:p>
                    <a:p>
                      <a:pPr marL="342900" indent="-342900" algn="l" fontAlgn="b">
                        <a:buFont typeface="Arial" panose="020B0604020202020204" pitchFamily="34" charset="0"/>
                        <a:buChar char="•"/>
                      </a:pPr>
                      <a:r>
                        <a:rPr lang="en-US" sz="1800" b="0" i="0" u="none" strike="noStrike" dirty="0">
                          <a:solidFill>
                            <a:schemeClr val="bg2">
                              <a:lumMod val="50000"/>
                            </a:schemeClr>
                          </a:solidFill>
                          <a:effectLst/>
                          <a:latin typeface="+mn-lt"/>
                        </a:rPr>
                        <a:t>Veronica Taylor – OSPA TBD</a:t>
                      </a:r>
                    </a:p>
                    <a:p>
                      <a:pPr marL="342900" indent="-342900" algn="l" fontAlgn="b">
                        <a:buFont typeface="Arial" panose="020B0604020202020204" pitchFamily="34" charset="0"/>
                        <a:buChar char="•"/>
                      </a:pPr>
                      <a:r>
                        <a:rPr lang="en-US" sz="1800" b="0" i="0" u="none" strike="noStrike" dirty="0">
                          <a:solidFill>
                            <a:schemeClr val="bg2">
                              <a:lumMod val="50000"/>
                            </a:schemeClr>
                          </a:solidFill>
                          <a:effectLst/>
                          <a:latin typeface="+mn-lt"/>
                        </a:rPr>
                        <a:t>Beth Yost – DA for Ophthalmology</a:t>
                      </a:r>
                    </a:p>
                    <a:p>
                      <a:pPr marL="342900" indent="-342900" algn="l" fontAlgn="b">
                        <a:buFont typeface="Arial" panose="020B0604020202020204" pitchFamily="34" charset="0"/>
                        <a:buChar char="•"/>
                      </a:pPr>
                      <a:r>
                        <a:rPr lang="en-US" sz="1800" b="0" i="0" u="none" strike="noStrike" dirty="0">
                          <a:solidFill>
                            <a:schemeClr val="bg2">
                              <a:lumMod val="50000"/>
                            </a:schemeClr>
                          </a:solidFill>
                          <a:effectLst/>
                          <a:latin typeface="+mn-lt"/>
                        </a:rPr>
                        <a:t>Darin Cecil – DA for Physiology/CVRC</a:t>
                      </a:r>
                    </a:p>
                    <a:p>
                      <a:pPr marL="342900" indent="-342900" algn="l" fontAlgn="b">
                        <a:buFont typeface="Arial" panose="020B0604020202020204" pitchFamily="34" charset="0"/>
                        <a:buChar char="•"/>
                      </a:pPr>
                      <a:r>
                        <a:rPr lang="en-US" sz="1800" b="0" i="0" u="none" strike="noStrike" dirty="0">
                          <a:solidFill>
                            <a:schemeClr val="bg2">
                              <a:lumMod val="50000"/>
                            </a:schemeClr>
                          </a:solidFill>
                          <a:effectLst/>
                          <a:latin typeface="+mn-lt"/>
                        </a:rPr>
                        <a:t>Zelneva (</a:t>
                      </a:r>
                      <a:r>
                        <a:rPr lang="en-US" sz="1800" b="0" i="0" u="none" strike="noStrike" dirty="0" err="1">
                          <a:solidFill>
                            <a:schemeClr val="bg2">
                              <a:lumMod val="50000"/>
                            </a:schemeClr>
                          </a:solidFill>
                          <a:effectLst/>
                          <a:latin typeface="+mn-lt"/>
                        </a:rPr>
                        <a:t>Zel</a:t>
                      </a:r>
                      <a:r>
                        <a:rPr lang="en-US" sz="1800" b="0" i="0" u="none" strike="noStrike" dirty="0">
                          <a:solidFill>
                            <a:schemeClr val="bg2">
                              <a:lumMod val="50000"/>
                            </a:schemeClr>
                          </a:solidFill>
                          <a:effectLst/>
                          <a:latin typeface="+mn-lt"/>
                        </a:rPr>
                        <a:t>)</a:t>
                      </a:r>
                      <a:r>
                        <a:rPr lang="en-US" sz="1800" b="0" i="0" u="none" strike="noStrike" baseline="0" dirty="0">
                          <a:solidFill>
                            <a:schemeClr val="bg2">
                              <a:lumMod val="50000"/>
                            </a:schemeClr>
                          </a:solidFill>
                          <a:effectLst/>
                          <a:latin typeface="+mn-lt"/>
                        </a:rPr>
                        <a:t> </a:t>
                      </a:r>
                      <a:r>
                        <a:rPr lang="en-US" sz="1800" b="0" i="0" u="none" strike="noStrike" dirty="0">
                          <a:solidFill>
                            <a:schemeClr val="bg2">
                              <a:lumMod val="50000"/>
                            </a:schemeClr>
                          </a:solidFill>
                          <a:effectLst/>
                          <a:latin typeface="+mn-lt"/>
                        </a:rPr>
                        <a:t>Madison – DA</a:t>
                      </a:r>
                      <a:r>
                        <a:rPr lang="en-US" sz="1800" b="0" i="0" u="none" strike="noStrike" baseline="0" dirty="0">
                          <a:solidFill>
                            <a:schemeClr val="bg2">
                              <a:lumMod val="50000"/>
                            </a:schemeClr>
                          </a:solidFill>
                          <a:effectLst/>
                          <a:latin typeface="+mn-lt"/>
                        </a:rPr>
                        <a:t> for SCOBIRC</a:t>
                      </a:r>
                    </a:p>
                    <a:p>
                      <a:pPr marL="342900" indent="-342900" algn="l" fontAlgn="b">
                        <a:buFont typeface="Arial" panose="020B0604020202020204" pitchFamily="34" charset="0"/>
                        <a:buChar char="•"/>
                      </a:pPr>
                      <a:r>
                        <a:rPr lang="en-US" sz="1800" b="0" i="0" u="none" strike="noStrike" dirty="0" err="1">
                          <a:solidFill>
                            <a:schemeClr val="bg2">
                              <a:lumMod val="50000"/>
                            </a:schemeClr>
                          </a:solidFill>
                          <a:effectLst/>
                          <a:latin typeface="+mn-lt"/>
                        </a:rPr>
                        <a:t>Shaunescia</a:t>
                      </a:r>
                      <a:r>
                        <a:rPr lang="en-US" sz="1800" b="0" i="0" u="none" strike="noStrike" dirty="0">
                          <a:solidFill>
                            <a:schemeClr val="bg2">
                              <a:lumMod val="50000"/>
                            </a:schemeClr>
                          </a:solidFill>
                          <a:effectLst/>
                          <a:latin typeface="+mn-lt"/>
                        </a:rPr>
                        <a:t> Davis – CHSR</a:t>
                      </a:r>
                    </a:p>
                    <a:p>
                      <a:pPr marL="342900" indent="-342900" algn="l" fontAlgn="b">
                        <a:buFont typeface="Arial" panose="020B0604020202020204" pitchFamily="34" charset="0"/>
                        <a:buChar char="•"/>
                      </a:pPr>
                      <a:r>
                        <a:rPr lang="en-US" sz="1800" b="0" i="0" u="none" strike="noStrike" dirty="0">
                          <a:solidFill>
                            <a:schemeClr val="bg2">
                              <a:lumMod val="50000"/>
                            </a:schemeClr>
                          </a:solidFill>
                          <a:effectLst/>
                          <a:latin typeface="+mn-lt"/>
                        </a:rPr>
                        <a:t>Jana Collins – Internal Medicine</a:t>
                      </a:r>
                    </a:p>
                    <a:p>
                      <a:pPr marL="342900" indent="-342900" algn="l" fontAlgn="b">
                        <a:buFont typeface="Arial" panose="020B0604020202020204" pitchFamily="34" charset="0"/>
                        <a:buChar char="•"/>
                      </a:pPr>
                      <a:r>
                        <a:rPr lang="en-US" sz="1800" b="0" i="0" u="none" strike="noStrike" dirty="0">
                          <a:solidFill>
                            <a:schemeClr val="bg2">
                              <a:lumMod val="50000"/>
                            </a:schemeClr>
                          </a:solidFill>
                          <a:effectLst/>
                          <a:latin typeface="+mn-lt"/>
                        </a:rPr>
                        <a:t>Dr. Andres – Faculty Biochemistry</a:t>
                      </a:r>
                    </a:p>
                  </a:txBody>
                  <a:tcPr marL="45720" marR="45720">
                    <a:lnL w="635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xmlns="" val="3303659224"/>
                  </a:ext>
                </a:extLst>
              </a:tr>
              <a:tr h="373960">
                <a:tc>
                  <a:txBody>
                    <a:bodyPr/>
                    <a:lstStyle/>
                    <a:p>
                      <a:pPr algn="ctr" fontAlgn="b"/>
                      <a:r>
                        <a:rPr lang="en-US" sz="1800" u="none" strike="noStrike" dirty="0">
                          <a:solidFill>
                            <a:schemeClr val="tx1">
                              <a:lumMod val="50000"/>
                            </a:schemeClr>
                          </a:solidFill>
                          <a:effectLst/>
                          <a:latin typeface="+mn-lt"/>
                        </a:rPr>
                        <a:t>2</a:t>
                      </a:r>
                      <a:endParaRPr lang="en-US" sz="1800" b="0" i="0" u="none" strike="noStrike" dirty="0">
                        <a:solidFill>
                          <a:schemeClr val="tx1">
                            <a:lumMod val="50000"/>
                          </a:schemeClr>
                        </a:solidFill>
                        <a:effectLst/>
                        <a:latin typeface="+mn-lt"/>
                      </a:endParaRPr>
                    </a:p>
                  </a:txBody>
                  <a:tcPr marL="45720" marR="45720" anchor="b"/>
                </a:tc>
                <a:tc>
                  <a:txBody>
                    <a:bodyPr/>
                    <a:lstStyle/>
                    <a:p>
                      <a:pPr algn="l" fontAlgn="b"/>
                      <a:r>
                        <a:rPr lang="en-US" sz="1800" b="0" i="0" u="none" strike="noStrike" dirty="0">
                          <a:solidFill>
                            <a:schemeClr val="tx1">
                              <a:lumMod val="50000"/>
                            </a:schemeClr>
                          </a:solidFill>
                          <a:effectLst/>
                          <a:latin typeface="+mn-lt"/>
                        </a:rPr>
                        <a:t>Subcontract Setup</a:t>
                      </a:r>
                    </a:p>
                  </a:txBody>
                  <a:tcPr marL="45720" marR="45720" anchor="b">
                    <a:lnR w="6350" cap="flat" cmpd="sng" algn="ctr">
                      <a:solidFill>
                        <a:schemeClr val="tx1"/>
                      </a:solidFill>
                      <a:prstDash val="solid"/>
                      <a:round/>
                      <a:headEnd type="none" w="med" len="med"/>
                      <a:tailEnd type="none" w="med" len="med"/>
                    </a:lnR>
                  </a:tcPr>
                </a:tc>
                <a:tc vMerge="1">
                  <a:txBody>
                    <a:bodyPr/>
                    <a:lstStyle/>
                    <a:p>
                      <a:pPr algn="l" fontAlgn="b"/>
                      <a:endParaRPr lang="en-US" sz="2000" b="0" i="0" u="none" strike="noStrike" dirty="0">
                        <a:solidFill>
                          <a:srgbClr val="000000"/>
                        </a:solidFill>
                        <a:effectLst/>
                        <a:latin typeface="Arial Narrow" panose="020B0606020202030204" pitchFamily="34" charset="0"/>
                      </a:endParaRPr>
                    </a:p>
                  </a:txBody>
                  <a:tcPr marL="9525" marR="9525" marT="9525" marB="0" anchor="b">
                    <a:solidFill>
                      <a:schemeClr val="tx2"/>
                    </a:solidFill>
                  </a:tcPr>
                </a:tc>
                <a:extLst>
                  <a:ext uri="{0D108BD9-81ED-4DB2-BD59-A6C34878D82A}">
                    <a16:rowId xmlns:a16="http://schemas.microsoft.com/office/drawing/2014/main" xmlns="" val="2703201116"/>
                  </a:ext>
                </a:extLst>
              </a:tr>
              <a:tr h="373960">
                <a:tc>
                  <a:txBody>
                    <a:bodyPr/>
                    <a:lstStyle/>
                    <a:p>
                      <a:pPr algn="ctr" fontAlgn="b"/>
                      <a:r>
                        <a:rPr lang="en-US" sz="1800" b="0" i="0" u="none" strike="noStrike" dirty="0">
                          <a:solidFill>
                            <a:schemeClr val="tx1">
                              <a:lumMod val="50000"/>
                            </a:schemeClr>
                          </a:solidFill>
                          <a:effectLst/>
                          <a:latin typeface="+mn-lt"/>
                        </a:rPr>
                        <a:t>3</a:t>
                      </a:r>
                    </a:p>
                  </a:txBody>
                  <a:tcPr marL="45720" marR="45720" anchor="b"/>
                </a:tc>
                <a:tc>
                  <a:txBody>
                    <a:bodyPr/>
                    <a:lstStyle/>
                    <a:p>
                      <a:pPr algn="l" fontAlgn="b"/>
                      <a:r>
                        <a:rPr lang="en-US" sz="1800" b="0" i="0" u="none" strike="noStrike" dirty="0">
                          <a:solidFill>
                            <a:schemeClr val="tx1">
                              <a:lumMod val="50000"/>
                            </a:schemeClr>
                          </a:solidFill>
                          <a:effectLst/>
                          <a:latin typeface="+mn-lt"/>
                        </a:rPr>
                        <a:t>Reporting and Projections</a:t>
                      </a:r>
                    </a:p>
                  </a:txBody>
                  <a:tcPr marL="45720" marR="45720" anchor="b">
                    <a:lnR w="6350" cap="flat" cmpd="sng" algn="ctr">
                      <a:solidFill>
                        <a:schemeClr val="tx1"/>
                      </a:solidFill>
                      <a:prstDash val="solid"/>
                      <a:round/>
                      <a:headEnd type="none" w="med" len="med"/>
                      <a:tailEnd type="none" w="med" len="med"/>
                    </a:lnR>
                  </a:tcPr>
                </a:tc>
                <a:tc vMerge="1">
                  <a:txBody>
                    <a:bodyPr/>
                    <a:lstStyle/>
                    <a:p>
                      <a:pPr algn="l" fontAlgn="b"/>
                      <a:endParaRPr lang="en-US" sz="2000" b="0" i="0" u="none" strike="noStrike" dirty="0">
                        <a:solidFill>
                          <a:srgbClr val="000000"/>
                        </a:solidFill>
                        <a:effectLst/>
                        <a:latin typeface="Arial Narrow" panose="020B0606020202030204" pitchFamily="34" charset="0"/>
                      </a:endParaRPr>
                    </a:p>
                  </a:txBody>
                  <a:tcPr marL="9525" marR="9525" marT="9525" marB="0" anchor="b">
                    <a:solidFill>
                      <a:schemeClr val="tx2"/>
                    </a:solidFill>
                  </a:tcPr>
                </a:tc>
                <a:extLst>
                  <a:ext uri="{0D108BD9-81ED-4DB2-BD59-A6C34878D82A}">
                    <a16:rowId xmlns:a16="http://schemas.microsoft.com/office/drawing/2014/main" xmlns="" val="2103960512"/>
                  </a:ext>
                </a:extLst>
              </a:tr>
              <a:tr h="373960">
                <a:tc>
                  <a:txBody>
                    <a:bodyPr/>
                    <a:lstStyle/>
                    <a:p>
                      <a:pPr algn="ctr" fontAlgn="b"/>
                      <a:r>
                        <a:rPr lang="en-US" sz="1800" b="0" i="0" u="none" strike="noStrike" dirty="0">
                          <a:solidFill>
                            <a:schemeClr val="tx1">
                              <a:lumMod val="50000"/>
                            </a:schemeClr>
                          </a:solidFill>
                          <a:effectLst/>
                          <a:latin typeface="+mn-lt"/>
                        </a:rPr>
                        <a:t>4</a:t>
                      </a:r>
                    </a:p>
                  </a:txBody>
                  <a:tcPr marL="45720" marR="45720" anchor="b"/>
                </a:tc>
                <a:tc>
                  <a:txBody>
                    <a:bodyPr/>
                    <a:lstStyle/>
                    <a:p>
                      <a:pPr algn="l" fontAlgn="b"/>
                      <a:r>
                        <a:rPr lang="en-US" sz="1800" b="0" i="0" u="none" strike="noStrike" dirty="0">
                          <a:solidFill>
                            <a:schemeClr val="tx1">
                              <a:lumMod val="50000"/>
                            </a:schemeClr>
                          </a:solidFill>
                          <a:effectLst/>
                          <a:latin typeface="+mn-lt"/>
                        </a:rPr>
                        <a:t>Subcontract Invoices, Renewals and Amendments</a:t>
                      </a:r>
                    </a:p>
                  </a:txBody>
                  <a:tcPr marL="45720" marR="45720" anchor="b">
                    <a:lnR w="635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xmlns="" val="1666678011"/>
                  </a:ext>
                </a:extLst>
              </a:tr>
              <a:tr h="373960">
                <a:tc>
                  <a:txBody>
                    <a:bodyPr/>
                    <a:lstStyle/>
                    <a:p>
                      <a:pPr algn="ctr" fontAlgn="b"/>
                      <a:r>
                        <a:rPr lang="en-US" sz="1800" b="0" i="0" u="none" strike="noStrike" dirty="0">
                          <a:solidFill>
                            <a:schemeClr val="tx1">
                              <a:lumMod val="50000"/>
                            </a:schemeClr>
                          </a:solidFill>
                          <a:effectLst/>
                          <a:latin typeface="+mn-lt"/>
                        </a:rPr>
                        <a:t>5</a:t>
                      </a:r>
                    </a:p>
                  </a:txBody>
                  <a:tcPr marL="45720" marR="45720" anchor="b"/>
                </a:tc>
                <a:tc>
                  <a:txBody>
                    <a:bodyPr/>
                    <a:lstStyle/>
                    <a:p>
                      <a:pPr algn="l" fontAlgn="b"/>
                      <a:r>
                        <a:rPr lang="en-US" sz="1800" b="0" i="0" u="none" strike="noStrike" dirty="0">
                          <a:solidFill>
                            <a:schemeClr val="tx1">
                              <a:lumMod val="50000"/>
                            </a:schemeClr>
                          </a:solidFill>
                          <a:effectLst/>
                          <a:latin typeface="+mn-lt"/>
                        </a:rPr>
                        <a:t>Payroll Distribution Review – ECRT</a:t>
                      </a:r>
                    </a:p>
                  </a:txBody>
                  <a:tcPr marL="45720" marR="45720" anchor="b">
                    <a:lnR w="635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xmlns="" val="1211051228"/>
                  </a:ext>
                </a:extLst>
              </a:tr>
              <a:tr h="373960">
                <a:tc>
                  <a:txBody>
                    <a:bodyPr/>
                    <a:lstStyle/>
                    <a:p>
                      <a:pPr algn="ctr" fontAlgn="b"/>
                      <a:r>
                        <a:rPr lang="en-US" sz="1800" b="0" i="0" u="none" strike="noStrike" dirty="0">
                          <a:solidFill>
                            <a:schemeClr val="tx1">
                              <a:lumMod val="50000"/>
                            </a:schemeClr>
                          </a:solidFill>
                          <a:effectLst/>
                          <a:latin typeface="+mn-lt"/>
                        </a:rPr>
                        <a:t>6</a:t>
                      </a:r>
                    </a:p>
                  </a:txBody>
                  <a:tcPr marL="45720" marR="45720" anchor="b"/>
                </a:tc>
                <a:tc>
                  <a:txBody>
                    <a:bodyPr/>
                    <a:lstStyle/>
                    <a:p>
                      <a:pPr algn="l" fontAlgn="b"/>
                      <a:r>
                        <a:rPr lang="en-US" sz="1800" b="0" i="0" u="none" strike="noStrike" dirty="0">
                          <a:solidFill>
                            <a:schemeClr val="tx1">
                              <a:lumMod val="50000"/>
                            </a:schemeClr>
                          </a:solidFill>
                          <a:effectLst/>
                          <a:latin typeface="+mn-lt"/>
                        </a:rPr>
                        <a:t>Grant Related Expenditure Reconciliation</a:t>
                      </a:r>
                    </a:p>
                  </a:txBody>
                  <a:tcPr marL="45720" marR="45720" anchor="b">
                    <a:lnR w="6350" cap="flat" cmpd="sng" algn="ctr">
                      <a:solidFill>
                        <a:schemeClr val="tx1"/>
                      </a:solidFill>
                      <a:prstDash val="solid"/>
                      <a:round/>
                      <a:headEnd type="none" w="med" len="med"/>
                      <a:tailEnd type="none" w="med" len="med"/>
                    </a:lnR>
                  </a:tcPr>
                </a:tc>
                <a:tc vMerge="1">
                  <a:txBody>
                    <a:bodyPr/>
                    <a:lstStyle/>
                    <a:p>
                      <a:pPr algn="l" fontAlgn="b"/>
                      <a:endParaRPr lang="en-US" sz="2000" b="0" i="0" u="none" strike="noStrike" dirty="0">
                        <a:solidFill>
                          <a:srgbClr val="000000"/>
                        </a:solidFill>
                        <a:effectLst/>
                        <a:latin typeface="Arial Narrow" panose="020B0606020202030204" pitchFamily="34" charset="0"/>
                      </a:endParaRPr>
                    </a:p>
                  </a:txBody>
                  <a:tcPr marL="9525" marR="9525" marT="9525" marB="0" anchor="b">
                    <a:solidFill>
                      <a:schemeClr val="tx2"/>
                    </a:solidFill>
                  </a:tcPr>
                </a:tc>
                <a:extLst>
                  <a:ext uri="{0D108BD9-81ED-4DB2-BD59-A6C34878D82A}">
                    <a16:rowId xmlns:a16="http://schemas.microsoft.com/office/drawing/2014/main" xmlns="" val="541236620"/>
                  </a:ext>
                </a:extLst>
              </a:tr>
              <a:tr h="373960">
                <a:tc>
                  <a:txBody>
                    <a:bodyPr/>
                    <a:lstStyle/>
                    <a:p>
                      <a:pPr algn="ctr" fontAlgn="b"/>
                      <a:r>
                        <a:rPr lang="en-US" sz="1800" b="0" i="0" u="none" strike="noStrike" dirty="0">
                          <a:solidFill>
                            <a:schemeClr val="tx1">
                              <a:lumMod val="50000"/>
                            </a:schemeClr>
                          </a:solidFill>
                          <a:effectLst/>
                          <a:latin typeface="+mn-lt"/>
                        </a:rPr>
                        <a:t>7</a:t>
                      </a:r>
                    </a:p>
                  </a:txBody>
                  <a:tcPr marL="45720" marR="45720" anchor="b"/>
                </a:tc>
                <a:tc>
                  <a:txBody>
                    <a:bodyPr/>
                    <a:lstStyle/>
                    <a:p>
                      <a:pPr algn="l" fontAlgn="b"/>
                      <a:r>
                        <a:rPr lang="en-US" sz="1800" b="0" i="0" u="none" strike="noStrike" dirty="0">
                          <a:solidFill>
                            <a:schemeClr val="tx1">
                              <a:lumMod val="50000"/>
                            </a:schemeClr>
                          </a:solidFill>
                          <a:effectLst/>
                          <a:latin typeface="+mn-lt"/>
                        </a:rPr>
                        <a:t>Annual Progress Report</a:t>
                      </a:r>
                    </a:p>
                  </a:txBody>
                  <a:tcPr marL="45720" marR="45720" anchor="b">
                    <a:lnR w="6350" cap="flat" cmpd="sng" algn="ctr">
                      <a:solidFill>
                        <a:schemeClr val="tx1"/>
                      </a:solidFill>
                      <a:prstDash val="solid"/>
                      <a:round/>
                      <a:headEnd type="none" w="med" len="med"/>
                      <a:tailEnd type="none" w="med" len="med"/>
                    </a:lnR>
                  </a:tcPr>
                </a:tc>
                <a:tc vMerge="1">
                  <a:txBody>
                    <a:bodyPr/>
                    <a:lstStyle/>
                    <a:p>
                      <a:pPr algn="l" fontAlgn="b"/>
                      <a:endParaRPr lang="en-US" sz="2000" b="0" i="0" u="none" strike="noStrike" dirty="0">
                        <a:solidFill>
                          <a:srgbClr val="000000"/>
                        </a:solidFill>
                        <a:effectLst/>
                        <a:latin typeface="Arial Narrow" panose="020B0606020202030204" pitchFamily="34" charset="0"/>
                      </a:endParaRPr>
                    </a:p>
                  </a:txBody>
                  <a:tcPr marL="9525" marR="9525" marT="9525" marB="0" anchor="b">
                    <a:solidFill>
                      <a:schemeClr val="tx2"/>
                    </a:solidFill>
                  </a:tcPr>
                </a:tc>
                <a:extLst>
                  <a:ext uri="{0D108BD9-81ED-4DB2-BD59-A6C34878D82A}">
                    <a16:rowId xmlns:a16="http://schemas.microsoft.com/office/drawing/2014/main" xmlns="" val="1105298225"/>
                  </a:ext>
                </a:extLst>
              </a:tr>
              <a:tr h="373960">
                <a:tc>
                  <a:txBody>
                    <a:bodyPr/>
                    <a:lstStyle/>
                    <a:p>
                      <a:pPr algn="ctr" fontAlgn="b"/>
                      <a:r>
                        <a:rPr lang="en-US" sz="1800" b="0" i="0" u="none" strike="noStrike" dirty="0">
                          <a:solidFill>
                            <a:schemeClr val="tx1">
                              <a:lumMod val="50000"/>
                            </a:schemeClr>
                          </a:solidFill>
                          <a:effectLst/>
                          <a:latin typeface="+mn-lt"/>
                        </a:rPr>
                        <a:t>8</a:t>
                      </a:r>
                    </a:p>
                  </a:txBody>
                  <a:tcPr marL="45720" marR="45720"/>
                </a:tc>
                <a:tc>
                  <a:txBody>
                    <a:bodyPr/>
                    <a:lstStyle/>
                    <a:p>
                      <a:pPr algn="l" fontAlgn="b"/>
                      <a:r>
                        <a:rPr lang="en-US" sz="1800" b="0" i="0" u="none" strike="noStrike" dirty="0">
                          <a:solidFill>
                            <a:schemeClr val="tx1">
                              <a:lumMod val="50000"/>
                            </a:schemeClr>
                          </a:solidFill>
                          <a:effectLst/>
                          <a:latin typeface="+mn-lt"/>
                        </a:rPr>
                        <a:t>Grant Close Out Process</a:t>
                      </a:r>
                    </a:p>
                  </a:txBody>
                  <a:tcPr marL="45720" marR="45720">
                    <a:lnR w="6350" cap="flat" cmpd="sng" algn="ctr">
                      <a:solidFill>
                        <a:schemeClr val="tx1"/>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xmlns="" val="1869508763"/>
                  </a:ext>
                </a:extLst>
              </a:tr>
            </a:tbl>
          </a:graphicData>
        </a:graphic>
      </p:graphicFrame>
      <p:graphicFrame>
        <p:nvGraphicFramePr>
          <p:cNvPr id="8" name="Table 7">
            <a:extLst>
              <a:ext uri="{FF2B5EF4-FFF2-40B4-BE49-F238E27FC236}">
                <a16:creationId xmlns:a16="http://schemas.microsoft.com/office/drawing/2014/main" xmlns="" id="{20604C60-00D9-4E95-ABFA-2FEAB98FC67E}"/>
              </a:ext>
            </a:extLst>
          </p:cNvPr>
          <p:cNvGraphicFramePr>
            <a:graphicFrameLocks noGrp="1"/>
          </p:cNvGraphicFramePr>
          <p:nvPr>
            <p:extLst/>
          </p:nvPr>
        </p:nvGraphicFramePr>
        <p:xfrm>
          <a:off x="8093709" y="5383529"/>
          <a:ext cx="3492183" cy="733426"/>
        </p:xfrm>
        <a:graphic>
          <a:graphicData uri="http://schemas.openxmlformats.org/drawingml/2006/table">
            <a:tbl>
              <a:tblPr firstRow="1" bandRow="1">
                <a:tableStyleId>{616DA210-FB5B-4158-B5E0-FEB733F419BA}</a:tableStyleId>
              </a:tblPr>
              <a:tblGrid>
                <a:gridCol w="3492183">
                  <a:extLst>
                    <a:ext uri="{9D8B030D-6E8A-4147-A177-3AD203B41FA5}">
                      <a16:colId xmlns:a16="http://schemas.microsoft.com/office/drawing/2014/main" xmlns="" val="3843869637"/>
                    </a:ext>
                  </a:extLst>
                </a:gridCol>
              </a:tblGrid>
              <a:tr h="260248">
                <a:tc>
                  <a:txBody>
                    <a:bodyPr/>
                    <a:lstStyle/>
                    <a:p>
                      <a:pPr algn="ctr"/>
                      <a:r>
                        <a:rPr lang="en-US" sz="1600" dirty="0">
                          <a:solidFill>
                            <a:schemeClr val="bg1"/>
                          </a:solidFill>
                        </a:rPr>
                        <a:t>Process Sign Off</a:t>
                      </a:r>
                    </a:p>
                  </a:txBody>
                  <a:tcPr marL="0" marR="0" marT="0" marB="0" anchor="ctr">
                    <a:solidFill>
                      <a:schemeClr val="tx1">
                        <a:lumMod val="50000"/>
                      </a:schemeClr>
                    </a:solidFill>
                  </a:tcPr>
                </a:tc>
                <a:extLst>
                  <a:ext uri="{0D108BD9-81ED-4DB2-BD59-A6C34878D82A}">
                    <a16:rowId xmlns:a16="http://schemas.microsoft.com/office/drawing/2014/main" xmlns="" val="807822146"/>
                  </a:ext>
                </a:extLst>
              </a:tr>
              <a:tr h="236589">
                <a:tc>
                  <a:txBody>
                    <a:bodyPr/>
                    <a:lstStyle/>
                    <a:p>
                      <a:pPr algn="ctr"/>
                      <a:r>
                        <a:rPr lang="en-US" sz="1400" dirty="0">
                          <a:solidFill>
                            <a:schemeClr val="tx1">
                              <a:lumMod val="50000"/>
                            </a:schemeClr>
                          </a:solidFill>
                        </a:rPr>
                        <a:t>College of Medicine</a:t>
                      </a:r>
                    </a:p>
                  </a:txBody>
                  <a:tcPr marL="0" marR="0" marT="0" marB="0" anchor="ctr"/>
                </a:tc>
                <a:extLst>
                  <a:ext uri="{0D108BD9-81ED-4DB2-BD59-A6C34878D82A}">
                    <a16:rowId xmlns:a16="http://schemas.microsoft.com/office/drawing/2014/main" xmlns="" val="845077950"/>
                  </a:ext>
                </a:extLst>
              </a:tr>
              <a:tr h="236589">
                <a:tc>
                  <a:txBody>
                    <a:bodyPr/>
                    <a:lstStyle/>
                    <a:p>
                      <a:pPr algn="ctr"/>
                      <a:r>
                        <a:rPr lang="en-US" sz="1400" dirty="0">
                          <a:solidFill>
                            <a:schemeClr val="bg2">
                              <a:lumMod val="50000"/>
                            </a:schemeClr>
                          </a:solidFill>
                        </a:rPr>
                        <a:t>Roxie Allison/Jim Geddes</a:t>
                      </a:r>
                    </a:p>
                  </a:txBody>
                  <a:tcPr marL="0" marR="0" marT="0" marB="0" anchor="ctr"/>
                </a:tc>
                <a:extLst>
                  <a:ext uri="{0D108BD9-81ED-4DB2-BD59-A6C34878D82A}">
                    <a16:rowId xmlns:a16="http://schemas.microsoft.com/office/drawing/2014/main" xmlns="" val="723444045"/>
                  </a:ext>
                </a:extLst>
              </a:tr>
            </a:tbl>
          </a:graphicData>
        </a:graphic>
      </p:graphicFrame>
    </p:spTree>
    <p:extLst>
      <p:ext uri="{BB962C8B-B14F-4D97-AF65-F5344CB8AC3E}">
        <p14:creationId xmlns:p14="http://schemas.microsoft.com/office/powerpoint/2010/main" val="2736076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Service Level Commitment Overview</a:t>
            </a:r>
          </a:p>
        </p:txBody>
      </p:sp>
      <p:sp>
        <p:nvSpPr>
          <p:cNvPr id="34" name="Text Placeholder 4"/>
          <p:cNvSpPr txBox="1">
            <a:spLocks/>
          </p:cNvSpPr>
          <p:nvPr/>
        </p:nvSpPr>
        <p:spPr>
          <a:xfrm>
            <a:off x="627603" y="961420"/>
            <a:ext cx="10972800" cy="727763"/>
          </a:xfrm>
          <a:prstGeom prst="rect">
            <a:avLst/>
          </a:prstGeom>
        </p:spPr>
        <p:txBody>
          <a:bodyPr vert="horz" lIns="121920" tIns="60960" rIns="121920" bIns="60960" rtlCol="0">
            <a:noAutofit/>
          </a:bodyPr>
          <a:lstStyle>
            <a:lvl1pPr marL="0" indent="0" algn="l" defTabSz="457189" rtl="0" eaLnBrk="1" latinLnBrk="0" hangingPunct="1">
              <a:spcBef>
                <a:spcPct val="20000"/>
              </a:spcBef>
              <a:buFont typeface="Arial"/>
              <a:buNone/>
              <a:defRPr lang="en-US" sz="1600" kern="1200" dirty="0">
                <a:solidFill>
                  <a:schemeClr val="tx1">
                    <a:lumMod val="75000"/>
                  </a:schemeClr>
                </a:solidFill>
                <a:latin typeface="Arial Black"/>
                <a:ea typeface="+mj-ea"/>
                <a:cs typeface="Arial Black"/>
              </a:defRPr>
            </a:lvl1pPr>
            <a:lvl2pPr marL="742931" indent="-285743" algn="l" defTabSz="457189" rtl="0" eaLnBrk="1" latinLnBrk="0" hangingPunct="1">
              <a:spcBef>
                <a:spcPct val="20000"/>
              </a:spcBef>
              <a:buFont typeface="Arial"/>
              <a:buChar char="–"/>
              <a:defRPr sz="2800" kern="1200">
                <a:solidFill>
                  <a:srgbClr val="0070C0"/>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rgbClr val="0070C0"/>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0070C0"/>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rgbClr val="0070C0"/>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467" dirty="0">
                <a:cs typeface="Times New Roman" panose="02020603050405020304" pitchFamily="18" charset="0"/>
              </a:rPr>
              <a:t>The standards for performance will be grounded in Service Level Commitments (SLC). These represent an agreed upon service expectation, for those receiving service </a:t>
            </a:r>
            <a:r>
              <a:rPr lang="en-US" sz="1467" u="sng" dirty="0">
                <a:cs typeface="Times New Roman" panose="02020603050405020304" pitchFamily="18" charset="0"/>
              </a:rPr>
              <a:t>and</a:t>
            </a:r>
            <a:r>
              <a:rPr lang="en-US" sz="1467" dirty="0">
                <a:cs typeface="Times New Roman" panose="02020603050405020304" pitchFamily="18" charset="0"/>
              </a:rPr>
              <a:t> those providing service. </a:t>
            </a:r>
          </a:p>
          <a:p>
            <a:pPr defTabSz="609570">
              <a:defRPr/>
            </a:pPr>
            <a:r>
              <a:rPr lang="en-US" sz="1467" dirty="0">
                <a:solidFill>
                  <a:srgbClr val="0070C0">
                    <a:lumMod val="75000"/>
                  </a:srgbClr>
                </a:solidFill>
              </a:rPr>
              <a:t> </a:t>
            </a:r>
          </a:p>
        </p:txBody>
      </p:sp>
      <p:sp>
        <p:nvSpPr>
          <p:cNvPr id="36" name="Slide Number Placeholder 4"/>
          <p:cNvSpPr>
            <a:spLocks noGrp="1"/>
          </p:cNvSpPr>
          <p:nvPr>
            <p:ph type="sldNum" sz="quarter" idx="12"/>
          </p:nvPr>
        </p:nvSpPr>
        <p:spPr>
          <a:xfrm>
            <a:off x="8737600" y="6356351"/>
            <a:ext cx="2844800" cy="365125"/>
          </a:xfrm>
        </p:spPr>
        <p:txBody>
          <a:bodyPr/>
          <a:lstStyle/>
          <a:p>
            <a:fld id="{2C58FDDD-0FEA-694E-A714-2EA9DCD373CB}" type="slidenum">
              <a:rPr lang="en-US" smtClean="0"/>
              <a:t>20</a:t>
            </a:fld>
            <a:endParaRPr lang="en-US" dirty="0"/>
          </a:p>
        </p:txBody>
      </p:sp>
      <p:sp>
        <p:nvSpPr>
          <p:cNvPr id="4" name="TextBox 3"/>
          <p:cNvSpPr txBox="1"/>
          <p:nvPr/>
        </p:nvSpPr>
        <p:spPr>
          <a:xfrm>
            <a:off x="609600" y="1793766"/>
            <a:ext cx="10990803" cy="3057632"/>
          </a:xfrm>
          <a:prstGeom prst="rect">
            <a:avLst/>
          </a:prstGeom>
          <a:noFill/>
        </p:spPr>
        <p:txBody>
          <a:bodyPr wrap="square" rtlCol="0">
            <a:spAutoFit/>
          </a:bodyPr>
          <a:lstStyle/>
          <a:p>
            <a:pPr>
              <a:spcAft>
                <a:spcPts val="1600"/>
              </a:spcAft>
            </a:pPr>
            <a:r>
              <a:rPr lang="en-US" sz="1867" dirty="0">
                <a:solidFill>
                  <a:schemeClr val="bg2">
                    <a:lumMod val="50000"/>
                  </a:schemeClr>
                </a:solidFill>
                <a:latin typeface="Arial Narrow" panose="020B0606020202030204" pitchFamily="34" charset="0"/>
              </a:rPr>
              <a:t>The purpose of the SLC is to:</a:t>
            </a:r>
          </a:p>
          <a:p>
            <a:pPr marL="380990" indent="-380990">
              <a:lnSpc>
                <a:spcPct val="115000"/>
              </a:lnSpc>
              <a:spcAft>
                <a:spcPts val="1600"/>
              </a:spcAft>
              <a:buFont typeface="Arial" panose="020B0604020202020204" pitchFamily="34" charset="0"/>
              <a:buChar char="•"/>
              <a:tabLst>
                <a:tab pos="609585" algn="l"/>
              </a:tabLst>
            </a:pPr>
            <a:r>
              <a:rPr lang="en-US" sz="1867" dirty="0">
                <a:solidFill>
                  <a:prstClr val="black"/>
                </a:solidFill>
                <a:latin typeface="Arial Narrow" panose="020B0606020202030204" pitchFamily="34" charset="0"/>
                <a:ea typeface="Times New Roman"/>
              </a:rPr>
              <a:t>Clarify roles and responsibilities</a:t>
            </a:r>
            <a:endParaRPr lang="en-US" sz="1867" dirty="0">
              <a:solidFill>
                <a:prstClr val="black"/>
              </a:solidFill>
              <a:latin typeface="Arial Narrow" panose="020B0606020202030204" pitchFamily="34" charset="0"/>
              <a:ea typeface="Times New Roman"/>
              <a:cs typeface="Times New Roman"/>
            </a:endParaRPr>
          </a:p>
          <a:p>
            <a:pPr marL="380990" indent="-380990">
              <a:lnSpc>
                <a:spcPct val="115000"/>
              </a:lnSpc>
              <a:spcAft>
                <a:spcPts val="1600"/>
              </a:spcAft>
              <a:buFont typeface="Arial" panose="020B0604020202020204" pitchFamily="34" charset="0"/>
              <a:buChar char="•"/>
              <a:tabLst>
                <a:tab pos="609585" algn="l"/>
              </a:tabLst>
            </a:pPr>
            <a:r>
              <a:rPr lang="en-US" sz="1867" dirty="0">
                <a:solidFill>
                  <a:prstClr val="black"/>
                </a:solidFill>
                <a:latin typeface="Arial Narrow" panose="020B0606020202030204" pitchFamily="34" charset="0"/>
                <a:ea typeface="Times New Roman"/>
              </a:rPr>
              <a:t>Define the services and support that will be provided, as well as the performance standards that can be expected </a:t>
            </a:r>
            <a:endParaRPr lang="en-US" sz="1867" dirty="0">
              <a:solidFill>
                <a:prstClr val="black"/>
              </a:solidFill>
              <a:latin typeface="Arial Narrow" panose="020B0606020202030204" pitchFamily="34" charset="0"/>
              <a:ea typeface="Times New Roman"/>
              <a:cs typeface="Times New Roman"/>
            </a:endParaRPr>
          </a:p>
          <a:p>
            <a:pPr marL="380990" indent="-380990">
              <a:lnSpc>
                <a:spcPct val="115000"/>
              </a:lnSpc>
              <a:spcAft>
                <a:spcPts val="1600"/>
              </a:spcAft>
              <a:buFont typeface="Arial" panose="020B0604020202020204" pitchFamily="34" charset="0"/>
              <a:buChar char="•"/>
              <a:tabLst>
                <a:tab pos="609585" algn="l"/>
              </a:tabLst>
            </a:pPr>
            <a:r>
              <a:rPr lang="en-US" sz="1867" dirty="0">
                <a:solidFill>
                  <a:prstClr val="black"/>
                </a:solidFill>
                <a:latin typeface="Arial Narrow" panose="020B0606020202030204" pitchFamily="34" charset="0"/>
                <a:ea typeface="Times New Roman"/>
              </a:rPr>
              <a:t>Provide an overview of mutual requirements and expectations for processes</a:t>
            </a:r>
            <a:endParaRPr lang="en-US" sz="1867" dirty="0">
              <a:solidFill>
                <a:prstClr val="black"/>
              </a:solidFill>
              <a:latin typeface="Arial Narrow" panose="020B0606020202030204" pitchFamily="34" charset="0"/>
              <a:ea typeface="Times New Roman"/>
              <a:cs typeface="Times New Roman"/>
            </a:endParaRPr>
          </a:p>
          <a:p>
            <a:pPr marL="380990" indent="-380990">
              <a:lnSpc>
                <a:spcPct val="115000"/>
              </a:lnSpc>
              <a:spcAft>
                <a:spcPts val="1600"/>
              </a:spcAft>
              <a:buFont typeface="Arial" panose="020B0604020202020204" pitchFamily="34" charset="0"/>
              <a:buChar char="•"/>
              <a:tabLst>
                <a:tab pos="609585" algn="l"/>
              </a:tabLst>
            </a:pPr>
            <a:r>
              <a:rPr lang="en-US" sz="1867" dirty="0">
                <a:solidFill>
                  <a:prstClr val="black"/>
                </a:solidFill>
                <a:latin typeface="Arial Narrow" panose="020B0606020202030204" pitchFamily="34" charset="0"/>
                <a:ea typeface="Times New Roman"/>
              </a:rPr>
              <a:t>Define how performance will be measured to mitigate future operational risk (e.g. capacity overload) </a:t>
            </a:r>
          </a:p>
          <a:p>
            <a:pPr marL="380990" indent="-380990">
              <a:lnSpc>
                <a:spcPct val="115000"/>
              </a:lnSpc>
              <a:spcAft>
                <a:spcPts val="1600"/>
              </a:spcAft>
              <a:buFont typeface="Arial" panose="020B0604020202020204" pitchFamily="34" charset="0"/>
              <a:buChar char="•"/>
              <a:tabLst>
                <a:tab pos="609585" algn="l"/>
              </a:tabLst>
            </a:pPr>
            <a:r>
              <a:rPr lang="en-US" sz="1867" dirty="0">
                <a:solidFill>
                  <a:prstClr val="black"/>
                </a:solidFill>
                <a:latin typeface="Arial Narrow" panose="020B0606020202030204" pitchFamily="34" charset="0"/>
                <a:ea typeface="Times New Roman"/>
                <a:cs typeface="Times New Roman"/>
              </a:rPr>
              <a:t>Outline the escalation process to provide appropriate and timely channels to resolve service disputes </a:t>
            </a:r>
          </a:p>
        </p:txBody>
      </p:sp>
    </p:spTree>
    <p:extLst>
      <p:ext uri="{BB962C8B-B14F-4D97-AF65-F5344CB8AC3E}">
        <p14:creationId xmlns:p14="http://schemas.microsoft.com/office/powerpoint/2010/main" val="2052148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Service Level Commitment – Post Award</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21</a:t>
            </a:fld>
            <a:endParaRPr lang="en-US" dirty="0"/>
          </a:p>
        </p:txBody>
      </p:sp>
      <p:graphicFrame>
        <p:nvGraphicFramePr>
          <p:cNvPr id="9" name="Table 8"/>
          <p:cNvGraphicFramePr>
            <a:graphicFrameLocks noGrp="1"/>
          </p:cNvGraphicFramePr>
          <p:nvPr>
            <p:extLst/>
          </p:nvPr>
        </p:nvGraphicFramePr>
        <p:xfrm>
          <a:off x="609601" y="985459"/>
          <a:ext cx="10972802" cy="4852443"/>
        </p:xfrm>
        <a:graphic>
          <a:graphicData uri="http://schemas.openxmlformats.org/drawingml/2006/table">
            <a:tbl>
              <a:tblPr firstRow="1" bandRow="1">
                <a:tableStyleId>{5C22544A-7EE6-4342-B048-85BDC9FD1C3A}</a:tableStyleId>
              </a:tblPr>
              <a:tblGrid>
                <a:gridCol w="2126165">
                  <a:extLst>
                    <a:ext uri="{9D8B030D-6E8A-4147-A177-3AD203B41FA5}">
                      <a16:colId xmlns:a16="http://schemas.microsoft.com/office/drawing/2014/main" xmlns="" val="1753002343"/>
                    </a:ext>
                  </a:extLst>
                </a:gridCol>
                <a:gridCol w="2948879">
                  <a:extLst>
                    <a:ext uri="{9D8B030D-6E8A-4147-A177-3AD203B41FA5}">
                      <a16:colId xmlns:a16="http://schemas.microsoft.com/office/drawing/2014/main" xmlns="" val="3796694764"/>
                    </a:ext>
                  </a:extLst>
                </a:gridCol>
                <a:gridCol w="2948879">
                  <a:extLst>
                    <a:ext uri="{9D8B030D-6E8A-4147-A177-3AD203B41FA5}">
                      <a16:colId xmlns:a16="http://schemas.microsoft.com/office/drawing/2014/main" xmlns="" val="321661077"/>
                    </a:ext>
                  </a:extLst>
                </a:gridCol>
                <a:gridCol w="2948879">
                  <a:extLst>
                    <a:ext uri="{9D8B030D-6E8A-4147-A177-3AD203B41FA5}">
                      <a16:colId xmlns:a16="http://schemas.microsoft.com/office/drawing/2014/main" xmlns="" val="106331164"/>
                    </a:ext>
                  </a:extLst>
                </a:gridCol>
              </a:tblGrid>
              <a:tr h="609600">
                <a:tc>
                  <a:txBody>
                    <a:bodyPr/>
                    <a:lstStyle/>
                    <a:p>
                      <a:pPr algn="ctr"/>
                      <a:r>
                        <a:rPr lang="en-US" sz="1600" b="1" dirty="0">
                          <a:latin typeface="+mn-lt"/>
                        </a:rPr>
                        <a:t>Deliverable(s)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latin typeface="+mn-lt"/>
                        </a:rPr>
                        <a:t>PI Action / 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latin typeface="+mn-lt"/>
                        </a:rPr>
                        <a:t>Grant Management</a:t>
                      </a:r>
                      <a:r>
                        <a:rPr lang="en-US" sz="1600" b="1" baseline="0" dirty="0">
                          <a:latin typeface="+mn-lt"/>
                        </a:rPr>
                        <a:t> Specialist</a:t>
                      </a:r>
                      <a:endParaRPr lang="en-US" sz="1600" b="1" dirty="0">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latin typeface="+mn-lt"/>
                        </a:rPr>
                        <a:t>Timeliness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470045115"/>
                  </a:ext>
                </a:extLst>
              </a:tr>
              <a:tr h="4470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Budget revisions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Provide input on budget cut category allocation (e.g. personnel, supplies, etc.)</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Provide revised budget request</a:t>
                      </a:r>
                      <a:r>
                        <a:rPr lang="en-US" sz="1100" baseline="0" dirty="0">
                          <a:solidFill>
                            <a:srgbClr val="101112"/>
                          </a:solidFill>
                          <a:latin typeface="+mn-lt"/>
                        </a:rPr>
                        <a:t> to OSPA</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Revised budget will be provided to RFS within five (5) business days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74077337"/>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Sponsor Prior Approvals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Initiate and provide written justification for project change requiring prior approval</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101112"/>
                          </a:solidFill>
                          <a:latin typeface="+mn-lt"/>
                        </a:rPr>
                        <a:t>Coordinate with PI on sponsor prior justification</a:t>
                      </a:r>
                      <a:endParaRPr lang="en-US" sz="1100" dirty="0">
                        <a:solidFill>
                          <a:srgbClr val="101112"/>
                        </a:solidFill>
                        <a:latin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Respond to PI within 24-hours of request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6570723"/>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Financial reports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Review monthly financial reports with GMS and identify required allocation changes, as required.</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GMS will provide financial reports </a:t>
                      </a:r>
                      <a:r>
                        <a:rPr lang="en-US" sz="1100" baseline="0" dirty="0">
                          <a:solidFill>
                            <a:srgbClr val="101112"/>
                          </a:solidFill>
                          <a:latin typeface="+mn-lt"/>
                        </a:rPr>
                        <a:t>and meet with each PI to review expenditures versus budget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Standard financial reports will be generated monthly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41853321"/>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Ad-hoc reports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PI to communicate need for ad hoc financial reports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101112"/>
                          </a:solidFill>
                          <a:latin typeface="+mn-lt"/>
                        </a:rPr>
                        <a:t>GMS will develop ad hoc reports and review with PI</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Ad hoc reports will be generated on an as needed basis, </a:t>
                      </a:r>
                      <a:r>
                        <a:rPr lang="en-US" sz="1100" baseline="0" dirty="0">
                          <a:solidFill>
                            <a:srgbClr val="101112"/>
                          </a:solidFill>
                          <a:latin typeface="+mn-lt"/>
                        </a:rPr>
                        <a:t>within (5) business days of request</a:t>
                      </a:r>
                      <a:endParaRPr lang="en-US" sz="1100" dirty="0">
                        <a:solidFill>
                          <a:srgbClr val="101112"/>
                        </a:solidFill>
                        <a:latin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8218643"/>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Effort certification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PI to certify the accuracy of time (i.e. effort) according to the procedures established by the University.</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101112"/>
                          </a:solidFill>
                          <a:latin typeface="+mn-lt"/>
                        </a:rPr>
                        <a:t>GMS will validate effort certification in sync with PI</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Effort certification will happen every six (6) months </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79529759"/>
                  </a:ext>
                </a:extLst>
              </a:tr>
              <a:tr h="60960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solidFill>
                            <a:srgbClr val="101112"/>
                          </a:solidFill>
                          <a:latin typeface="+mn-lt"/>
                        </a:rPr>
                        <a:t>Monthly reconciliation</a:t>
                      </a:r>
                      <a:endParaRPr lang="en-US" sz="1100" b="1" dirty="0">
                        <a:solidFill>
                          <a:srgbClr val="101112"/>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PI to identify required personnel or non-personnel changes in sync with GMS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101112"/>
                          </a:solidFill>
                          <a:effectLst/>
                          <a:latin typeface="+mn-lt"/>
                          <a:ea typeface="+mn-ea"/>
                          <a:cs typeface="+mn-cs"/>
                        </a:rPr>
                        <a:t>GMS will complete appropriate account reconciliation in sync with PI</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100" dirty="0">
                          <a:solidFill>
                            <a:srgbClr val="101112"/>
                          </a:solidFill>
                          <a:latin typeface="+mn-lt"/>
                        </a:rPr>
                        <a:t>Complete all payroll redistributions and/or journal vouchers within five (5) business days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70806510"/>
                  </a:ext>
                </a:extLst>
              </a:tr>
              <a:tr h="66144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Purchases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PI to communicate purchasing needs to GMS ahead of process</a:t>
                      </a:r>
                      <a:r>
                        <a:rPr lang="en-US" sz="1100" baseline="0" dirty="0">
                          <a:solidFill>
                            <a:srgbClr val="101112"/>
                          </a:solidFill>
                          <a:latin typeface="+mn-lt"/>
                        </a:rPr>
                        <a:t> initiation</a:t>
                      </a:r>
                      <a:endParaRPr lang="en-US" sz="1100" dirty="0">
                        <a:solidFill>
                          <a:srgbClr val="101112"/>
                        </a:solidFill>
                        <a:latin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101112"/>
                          </a:solidFill>
                          <a:effectLst/>
                          <a:latin typeface="+mn-lt"/>
                          <a:ea typeface="+mn-ea"/>
                          <a:cs typeface="+mn-cs"/>
                        </a:rPr>
                        <a:t>GMS will verify allowability and approve purchases.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GMS to verify allowability and approve purchase request within two (2) business days.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02826294"/>
                  </a:ext>
                </a:extLst>
              </a:tr>
            </a:tbl>
          </a:graphicData>
        </a:graphic>
      </p:graphicFrame>
    </p:spTree>
    <p:extLst>
      <p:ext uri="{BB962C8B-B14F-4D97-AF65-F5344CB8AC3E}">
        <p14:creationId xmlns:p14="http://schemas.microsoft.com/office/powerpoint/2010/main" val="132425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Service Level Commitment – Post Award</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22</a:t>
            </a:fld>
            <a:endParaRPr lang="en-US" dirty="0"/>
          </a:p>
        </p:txBody>
      </p:sp>
      <p:graphicFrame>
        <p:nvGraphicFramePr>
          <p:cNvPr id="9" name="Table 8"/>
          <p:cNvGraphicFramePr>
            <a:graphicFrameLocks noGrp="1"/>
          </p:cNvGraphicFramePr>
          <p:nvPr>
            <p:extLst/>
          </p:nvPr>
        </p:nvGraphicFramePr>
        <p:xfrm>
          <a:off x="609601" y="985458"/>
          <a:ext cx="10972802" cy="2686457"/>
        </p:xfrm>
        <a:graphic>
          <a:graphicData uri="http://schemas.openxmlformats.org/drawingml/2006/table">
            <a:tbl>
              <a:tblPr firstRow="1" bandRow="1">
                <a:tableStyleId>{5C22544A-7EE6-4342-B048-85BDC9FD1C3A}</a:tableStyleId>
              </a:tblPr>
              <a:tblGrid>
                <a:gridCol w="2126165">
                  <a:extLst>
                    <a:ext uri="{9D8B030D-6E8A-4147-A177-3AD203B41FA5}">
                      <a16:colId xmlns:a16="http://schemas.microsoft.com/office/drawing/2014/main" xmlns="" val="1753002343"/>
                    </a:ext>
                  </a:extLst>
                </a:gridCol>
                <a:gridCol w="2948879">
                  <a:extLst>
                    <a:ext uri="{9D8B030D-6E8A-4147-A177-3AD203B41FA5}">
                      <a16:colId xmlns:a16="http://schemas.microsoft.com/office/drawing/2014/main" xmlns="" val="3796694764"/>
                    </a:ext>
                  </a:extLst>
                </a:gridCol>
                <a:gridCol w="2948879">
                  <a:extLst>
                    <a:ext uri="{9D8B030D-6E8A-4147-A177-3AD203B41FA5}">
                      <a16:colId xmlns:a16="http://schemas.microsoft.com/office/drawing/2014/main" xmlns="" val="321661077"/>
                    </a:ext>
                  </a:extLst>
                </a:gridCol>
                <a:gridCol w="2948879">
                  <a:extLst>
                    <a:ext uri="{9D8B030D-6E8A-4147-A177-3AD203B41FA5}">
                      <a16:colId xmlns:a16="http://schemas.microsoft.com/office/drawing/2014/main" xmlns="" val="106331164"/>
                    </a:ext>
                  </a:extLst>
                </a:gridCol>
              </a:tblGrid>
              <a:tr h="644297">
                <a:tc>
                  <a:txBody>
                    <a:bodyPr/>
                    <a:lstStyle/>
                    <a:p>
                      <a:pPr algn="ctr"/>
                      <a:r>
                        <a:rPr lang="en-US" sz="1600" b="1" dirty="0">
                          <a:latin typeface="+mn-lt"/>
                        </a:rPr>
                        <a:t>Deliverable(s)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latin typeface="+mn-lt"/>
                        </a:rPr>
                        <a:t>PI Action / 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latin typeface="+mn-lt"/>
                        </a:rPr>
                        <a:t>Grant Management Specialist</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b="1" dirty="0">
                          <a:latin typeface="+mn-lt"/>
                        </a:rPr>
                        <a:t>Timeliness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xmlns="" val="470045115"/>
                  </a:ext>
                </a:extLst>
              </a:tr>
              <a:tr h="4470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Hiring requirements</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PI to communicate all hiring requirements to GMS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101112"/>
                          </a:solidFill>
                          <a:effectLst/>
                          <a:latin typeface="+mn-lt"/>
                          <a:ea typeface="+mn-ea"/>
                          <a:cs typeface="+mn-cs"/>
                        </a:rPr>
                        <a:t>GMS will initiate and complete hiring paperwork</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GMS to provide hiring paperwork within five (5) business days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98339889"/>
                  </a:ext>
                </a:extLst>
              </a:tr>
              <a:tr h="44704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a:solidFill>
                            <a:srgbClr val="101112"/>
                          </a:solidFill>
                          <a:latin typeface="+mn-lt"/>
                        </a:rPr>
                        <a:t>Sub-award invoice approval</a:t>
                      </a:r>
                      <a:r>
                        <a:rPr lang="en-US" sz="1100" b="1" baseline="0" dirty="0">
                          <a:solidFill>
                            <a:srgbClr val="101112"/>
                          </a:solidFill>
                          <a:latin typeface="+mn-lt"/>
                        </a:rPr>
                        <a:t> </a:t>
                      </a: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PI to approve sub award</a:t>
                      </a:r>
                      <a:r>
                        <a:rPr lang="en-US" sz="1100" baseline="0" dirty="0">
                          <a:solidFill>
                            <a:srgbClr val="101112"/>
                          </a:solidFill>
                          <a:latin typeface="+mn-lt"/>
                        </a:rPr>
                        <a:t> invoices</a:t>
                      </a:r>
                      <a:endParaRPr lang="en-US" sz="1100" dirty="0">
                        <a:solidFill>
                          <a:srgbClr val="101112"/>
                        </a:solidFill>
                        <a:latin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a:solidFill>
                            <a:srgbClr val="101112"/>
                          </a:solidFill>
                          <a:latin typeface="+mn-lt"/>
                        </a:rPr>
                        <a:t>GMS will review subaward invoices in sync with PI</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Subaward invoice approvals will be approved within two (2) business days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74077337"/>
                  </a:ext>
                </a:extLst>
              </a:tr>
              <a:tr h="109728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baseline="0" dirty="0">
                          <a:solidFill>
                            <a:srgbClr val="101112"/>
                          </a:solidFill>
                          <a:latin typeface="+mn-lt"/>
                        </a:rPr>
                        <a:t>Closeout activities</a:t>
                      </a:r>
                      <a:endParaRPr lang="en-US" sz="1100" b="1" dirty="0">
                        <a:solidFill>
                          <a:srgbClr val="101112"/>
                        </a:solidFill>
                        <a:latin typeface="+mn-lt"/>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PI to approve final invoice and sign off on project closeout checklist</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101112"/>
                          </a:solidFill>
                          <a:effectLst/>
                          <a:latin typeface="+mn-lt"/>
                          <a:ea typeface="+mn-ea"/>
                          <a:cs typeface="+mn-cs"/>
                        </a:rPr>
                        <a:t>GMS will initiate and complete any necessary closeout activities</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101112"/>
                          </a:solidFill>
                          <a:effectLst/>
                          <a:latin typeface="+mn-lt"/>
                          <a:ea typeface="+mn-ea"/>
                          <a:cs typeface="+mn-cs"/>
                        </a:rPr>
                        <a:t>GMS will initiate and complete fund swap or retro payroll actions  within 10 business days</a:t>
                      </a:r>
                      <a:endParaRPr lang="en-US" sz="1100" dirty="0">
                        <a:solidFill>
                          <a:srgbClr val="101112"/>
                        </a:solidFill>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101112"/>
                          </a:solidFill>
                          <a:latin typeface="+mn-lt"/>
                        </a:rPr>
                        <a:t>All project closeout activities must be complete before final submission to </a:t>
                      </a:r>
                      <a:r>
                        <a:rPr lang="en-US" sz="1100">
                          <a:solidFill>
                            <a:srgbClr val="101112"/>
                          </a:solidFill>
                          <a:latin typeface="+mn-lt"/>
                        </a:rPr>
                        <a:t>the sponsor</a:t>
                      </a:r>
                      <a:endParaRPr lang="en-US" sz="1100" dirty="0">
                        <a:solidFill>
                          <a:srgbClr val="101112"/>
                        </a:solidFill>
                        <a:latin typeface="+mn-lt"/>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6570723"/>
                  </a:ext>
                </a:extLst>
              </a:tr>
            </a:tbl>
          </a:graphicData>
        </a:graphic>
      </p:graphicFrame>
    </p:spTree>
    <p:extLst>
      <p:ext uri="{BB962C8B-B14F-4D97-AF65-F5344CB8AC3E}">
        <p14:creationId xmlns:p14="http://schemas.microsoft.com/office/powerpoint/2010/main" val="112140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New Account Review</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3</a:t>
            </a:fld>
            <a:endParaRPr lang="en-US" dirty="0"/>
          </a:p>
        </p:txBody>
      </p:sp>
      <p:graphicFrame>
        <p:nvGraphicFramePr>
          <p:cNvPr id="7" name="Table 6"/>
          <p:cNvGraphicFramePr>
            <a:graphicFrameLocks noGrp="1"/>
          </p:cNvGraphicFramePr>
          <p:nvPr>
            <p:extLst/>
          </p:nvPr>
        </p:nvGraphicFramePr>
        <p:xfrm>
          <a:off x="627604" y="1199943"/>
          <a:ext cx="10954800" cy="475488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40461">
                <a:tc>
                  <a:txBody>
                    <a:bodyPr/>
                    <a:lstStyle/>
                    <a:p>
                      <a:pPr algn="ctr" fontAlgn="ctr"/>
                      <a:r>
                        <a:rPr lang="en-US" sz="1400" b="1" i="0" u="none" strike="noStrike" dirty="0">
                          <a:solidFill>
                            <a:srgbClr val="002060"/>
                          </a:solidFill>
                          <a:effectLst/>
                          <a:latin typeface="Arial (Body)"/>
                        </a:rPr>
                        <a:t>New Account Review</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45078499"/>
                  </a:ext>
                </a:extLst>
              </a:tr>
              <a:tr h="553861">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043015">
                <a:tc>
                  <a:txBody>
                    <a:bodyPr/>
                    <a:lstStyle/>
                    <a:p>
                      <a:pPr algn="l" fontAlgn="ctr"/>
                      <a:r>
                        <a:rPr lang="en-US" sz="1200" b="1" i="0" u="none" strike="noStrike" dirty="0">
                          <a:solidFill>
                            <a:schemeClr val="bg1"/>
                          </a:solidFill>
                          <a:effectLst/>
                          <a:latin typeface="Arial (Body)"/>
                        </a:rPr>
                        <a:t>Pre-Award costs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Alert</a:t>
                      </a:r>
                      <a:r>
                        <a:rPr lang="en-US" sz="1100" b="0" i="0" u="none" strike="noStrike" kern="1200" baseline="0" dirty="0">
                          <a:solidFill>
                            <a:srgbClr val="000000"/>
                          </a:solidFill>
                          <a:effectLst/>
                          <a:latin typeface="Arial (Body)"/>
                          <a:ea typeface="+mn-ea"/>
                          <a:cs typeface="+mn-cs"/>
                        </a:rPr>
                        <a:t> GMS of pre-award costs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Alert OSPA in account</a:t>
                      </a:r>
                      <a:r>
                        <a:rPr lang="en-US" sz="1100" b="0" i="0" u="none" strike="noStrike" kern="1200" baseline="0" dirty="0">
                          <a:solidFill>
                            <a:srgbClr val="000000"/>
                          </a:solidFill>
                          <a:effectLst/>
                          <a:latin typeface="Arial (Body)"/>
                          <a:ea typeface="+mn-ea"/>
                          <a:cs typeface="+mn-cs"/>
                        </a:rPr>
                        <a:t> setup of need for pre-award costs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Alert DA of request for pre-award costs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a:t>
                      </a:r>
                      <a:r>
                        <a:rPr lang="en-US" sz="1100" b="0" i="0" u="none" strike="noStrike" kern="1200" baseline="0" dirty="0">
                          <a:solidFill>
                            <a:srgbClr val="000000"/>
                          </a:solidFill>
                          <a:effectLst/>
                          <a:latin typeface="Arial (Body)"/>
                          <a:ea typeface="+mn-ea"/>
                          <a:cs typeface="+mn-cs"/>
                        </a:rPr>
                        <a:t> request for pre-award, (approve as needed)</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OSPA – Provides</a:t>
                      </a:r>
                      <a:r>
                        <a:rPr lang="en-US" sz="1100" b="0" i="0" u="none" strike="noStrike" kern="1200" baseline="0" dirty="0">
                          <a:solidFill>
                            <a:srgbClr val="000000"/>
                          </a:solidFill>
                          <a:effectLst/>
                          <a:latin typeface="Arial (Body)"/>
                          <a:ea typeface="+mn-ea"/>
                          <a:cs typeface="+mn-cs"/>
                        </a:rPr>
                        <a:t> final say in allowable pre-award charges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043015">
                <a:tc>
                  <a:txBody>
                    <a:bodyPr/>
                    <a:lstStyle/>
                    <a:p>
                      <a:pPr algn="l" fontAlgn="ctr"/>
                      <a:r>
                        <a:rPr lang="en-US" sz="1200" b="1" i="0" u="none" strike="noStrike" baseline="0" dirty="0">
                          <a:solidFill>
                            <a:schemeClr val="bg1"/>
                          </a:solidFill>
                          <a:effectLst/>
                          <a:latin typeface="Arial (Body)"/>
                        </a:rPr>
                        <a:t>Grant Account request</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Request Account Setup from GMS when documentation of award notice is received</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Request E-Account where needed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Schedule meetings with the PI and DA to obtain the necessary information to request the account from OSPA</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Provide any input necessary to create the account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OSPA - Approve account within 14 days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r h="1774528">
                <a:tc>
                  <a:txBody>
                    <a:bodyPr/>
                    <a:lstStyle/>
                    <a:p>
                      <a:pPr algn="l" fontAlgn="ctr"/>
                      <a:r>
                        <a:rPr lang="en-US" sz="1200" b="1" i="0" u="none" strike="noStrike" baseline="0" dirty="0">
                          <a:solidFill>
                            <a:schemeClr val="bg1"/>
                          </a:solidFill>
                          <a:effectLst/>
                          <a:latin typeface="Arial (Body)"/>
                        </a:rPr>
                        <a:t>Terms and conditions review during negotiation period</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Respond to non-standard terms and conditions request from OSPA</a:t>
                      </a:r>
                    </a:p>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Request advice as needed from GMS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1" u="none" strike="noStrike" kern="1200" baseline="0" dirty="0">
                          <a:solidFill>
                            <a:srgbClr val="000000"/>
                          </a:solidFill>
                          <a:latin typeface="Arial (Body)"/>
                          <a:ea typeface="+mn-ea"/>
                          <a:cs typeface="+mn-cs"/>
                        </a:rPr>
                        <a:t>If requested - </a:t>
                      </a:r>
                      <a:r>
                        <a:rPr lang="en-US" sz="1100" b="0" i="0" u="none" strike="noStrike" kern="1200" baseline="0" dirty="0">
                          <a:solidFill>
                            <a:srgbClr val="000000"/>
                          </a:solidFill>
                          <a:latin typeface="Arial (Body)"/>
                          <a:ea typeface="+mn-ea"/>
                          <a:cs typeface="+mn-cs"/>
                        </a:rPr>
                        <a:t>Coordinate PI, Chair (as needed), and DA responses to the non-standard terms and conditions and provide expert advice</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baseline="0" dirty="0">
                        <a:solidFill>
                          <a:srgbClr val="000000"/>
                        </a:solidFill>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latin typeface="Arial (Body)"/>
                          <a:ea typeface="+mn-ea"/>
                          <a:cs typeface="+mn-cs"/>
                        </a:rPr>
                        <a:t>OSPA - Negotiate non-standard terms and conditions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35850"/>
                  </a:ext>
                </a:extLst>
              </a:tr>
            </a:tbl>
          </a:graphicData>
        </a:graphic>
      </p:graphicFrame>
    </p:spTree>
    <p:extLst>
      <p:ext uri="{BB962C8B-B14F-4D97-AF65-F5344CB8AC3E}">
        <p14:creationId xmlns:p14="http://schemas.microsoft.com/office/powerpoint/2010/main" val="208424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New Account Review</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262770"/>
              </p:ext>
            </p:extLst>
          </p:nvPr>
        </p:nvGraphicFramePr>
        <p:xfrm>
          <a:off x="627604" y="1199943"/>
          <a:ext cx="10954800" cy="492252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New Account Review</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45078499"/>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10080">
                <a:tc>
                  <a:txBody>
                    <a:bodyPr/>
                    <a:lstStyle/>
                    <a:p>
                      <a:pPr algn="l" fontAlgn="ctr"/>
                      <a:r>
                        <a:rPr lang="en-US" sz="1200" b="1" i="0" u="none" strike="noStrike" dirty="0">
                          <a:solidFill>
                            <a:schemeClr val="bg1"/>
                          </a:solidFill>
                          <a:effectLst/>
                          <a:latin typeface="Arial (Body)"/>
                        </a:rPr>
                        <a:t>Award Receipt</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Acknowledge</a:t>
                      </a:r>
                      <a:r>
                        <a:rPr lang="en-US" sz="1100" b="0" i="0" u="none" strike="noStrike" kern="1200" baseline="0" dirty="0">
                          <a:solidFill>
                            <a:schemeClr val="bg2">
                              <a:lumMod val="50000"/>
                            </a:schemeClr>
                          </a:solidFill>
                          <a:effectLst/>
                          <a:latin typeface="Arial (Body)"/>
                          <a:ea typeface="+mn-ea"/>
                          <a:cs typeface="+mn-cs"/>
                        </a:rPr>
                        <a:t> the terms and conditions and ensure only allowable costs are charged to the grant</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Initiate kick-off</a:t>
                      </a:r>
                      <a:r>
                        <a:rPr lang="en-US" sz="1100" b="0" i="0" u="none" strike="noStrike" kern="1200" baseline="0" dirty="0">
                          <a:solidFill>
                            <a:schemeClr val="bg2">
                              <a:lumMod val="50000"/>
                            </a:schemeClr>
                          </a:solidFill>
                          <a:effectLst/>
                          <a:latin typeface="Arial (Body)"/>
                          <a:ea typeface="+mn-ea"/>
                          <a:cs typeface="+mn-cs"/>
                        </a:rPr>
                        <a:t> meeting with PI, DA, and Pre-Award and ensure all parties are aware of the terms and conditions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Setup and pull initial budget report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Enter the terms and conditions of award in grant management system (TBD)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Notify Co-I’s and Co-I’s admin staff of award receipt</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Participate</a:t>
                      </a:r>
                      <a:r>
                        <a:rPr lang="en-US" sz="1100" b="0" i="0" u="none" strike="noStrike" kern="1200" baseline="0" dirty="0">
                          <a:solidFill>
                            <a:schemeClr val="bg2">
                              <a:lumMod val="50000"/>
                            </a:schemeClr>
                          </a:solidFill>
                          <a:effectLst/>
                          <a:latin typeface="Arial (Body)"/>
                          <a:ea typeface="+mn-ea"/>
                          <a:cs typeface="+mn-cs"/>
                        </a:rPr>
                        <a:t> and understand terms and conditions of the award</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OSPA - Alert</a:t>
                      </a:r>
                      <a:r>
                        <a:rPr lang="en-US" sz="1100" b="0" i="0" u="none" strike="noStrike" kern="1200" baseline="0" dirty="0">
                          <a:solidFill>
                            <a:schemeClr val="bg2">
                              <a:lumMod val="50000"/>
                            </a:schemeClr>
                          </a:solidFill>
                          <a:effectLst/>
                          <a:latin typeface="Arial (Body)"/>
                          <a:ea typeface="+mn-ea"/>
                          <a:cs typeface="+mn-cs"/>
                        </a:rPr>
                        <a:t> PI, DA, and GMS of award receipt</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35850"/>
                  </a:ext>
                </a:extLst>
              </a:tr>
              <a:tr h="2072640">
                <a:tc>
                  <a:txBody>
                    <a:bodyPr/>
                    <a:lstStyle/>
                    <a:p>
                      <a:pPr algn="l" fontAlgn="ctr"/>
                      <a:r>
                        <a:rPr lang="en-US" sz="1200" b="1" i="0" u="none" strike="noStrike" dirty="0">
                          <a:solidFill>
                            <a:schemeClr val="bg1"/>
                          </a:solidFill>
                          <a:effectLst/>
                          <a:latin typeface="Arial (Body)"/>
                        </a:rPr>
                        <a:t>PADR</a:t>
                      </a:r>
                      <a:r>
                        <a:rPr lang="en-US" sz="1200" b="1" i="0" u="none" strike="noStrike" baseline="0" dirty="0">
                          <a:solidFill>
                            <a:schemeClr val="bg1"/>
                          </a:solidFill>
                          <a:effectLst/>
                          <a:latin typeface="Arial (Body)"/>
                        </a:rPr>
                        <a:t> review</a:t>
                      </a:r>
                    </a:p>
                    <a:p>
                      <a:pPr algn="l" fontAlgn="ctr"/>
                      <a:r>
                        <a:rPr lang="en-US" sz="1100" b="1" i="0" u="none" strike="noStrike" baseline="0" dirty="0">
                          <a:solidFill>
                            <a:schemeClr val="bg1"/>
                          </a:solidFill>
                          <a:effectLst/>
                          <a:latin typeface="Arial (Body)"/>
                        </a:rPr>
                        <a:t>(Project Account Data Record)</a:t>
                      </a:r>
                      <a:endParaRPr lang="en-US" sz="11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Meet</a:t>
                      </a:r>
                      <a:r>
                        <a:rPr lang="en-US" sz="1100" b="0" i="0" u="none" strike="noStrike" kern="1200" baseline="0" dirty="0">
                          <a:solidFill>
                            <a:schemeClr val="bg2">
                              <a:lumMod val="50000"/>
                            </a:schemeClr>
                          </a:solidFill>
                          <a:effectLst/>
                          <a:latin typeface="Arial (Body)"/>
                          <a:ea typeface="+mn-ea"/>
                          <a:cs typeface="+mn-cs"/>
                        </a:rPr>
                        <a:t> with GMS and DA to review budget projections and discuss initial personnel and purchasing needs</a:t>
                      </a:r>
                      <a:endParaRPr lang="en-US" sz="1100" b="0" i="0" u="none" strike="noStrike" kern="1200" dirty="0">
                        <a:solidFill>
                          <a:schemeClr val="bg2">
                            <a:lumMod val="50000"/>
                          </a:schemeClr>
                        </a:solidFill>
                        <a:effectLst/>
                        <a:latin typeface="Arial (Body)"/>
                        <a:ea typeface="+mn-ea"/>
                        <a:cs typeface="+mn-cs"/>
                      </a:endParaRP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Acknowledge any specific requirements from the PADR</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Pull an initial budget projection</a:t>
                      </a:r>
                      <a:r>
                        <a:rPr lang="en-US" sz="1100" b="0" i="0" u="none" strike="noStrike" kern="1200" baseline="0" dirty="0">
                          <a:solidFill>
                            <a:schemeClr val="bg2">
                              <a:lumMod val="50000"/>
                            </a:schemeClr>
                          </a:solidFill>
                          <a:effectLst/>
                          <a:latin typeface="Arial (Body)"/>
                          <a:ea typeface="+mn-ea"/>
                          <a:cs typeface="+mn-cs"/>
                        </a:rPr>
                        <a:t> for the life of the award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Review PADR for specific requirements/instructions for department and share with DA and PI</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Coordinate sub-accounts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a:t>
                      </a:r>
                      <a:r>
                        <a:rPr lang="en-US" sz="1100" b="0" i="1" u="none" strike="noStrike" kern="1200" baseline="0" dirty="0">
                          <a:solidFill>
                            <a:schemeClr val="bg2">
                              <a:lumMod val="50000"/>
                            </a:schemeClr>
                          </a:solidFill>
                          <a:effectLst/>
                          <a:latin typeface="Arial (Body)"/>
                          <a:ea typeface="+mn-ea"/>
                          <a:cs typeface="+mn-cs"/>
                        </a:rPr>
                        <a:t>Note: GMS associated with a Prime award is responsible for ensuring sub-accounts are setup and reported properly</a:t>
                      </a:r>
                      <a:endParaRPr lang="en-US" sz="1100" b="0" i="0" u="none" strike="noStrike" kern="1200" baseline="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Meet</a:t>
                      </a:r>
                      <a:r>
                        <a:rPr lang="en-US" sz="1100" b="0" i="0" u="none" strike="noStrike" kern="1200" baseline="0" dirty="0">
                          <a:solidFill>
                            <a:schemeClr val="bg2">
                              <a:lumMod val="50000"/>
                            </a:schemeClr>
                          </a:solidFill>
                          <a:effectLst/>
                          <a:latin typeface="Arial (Body)"/>
                          <a:ea typeface="+mn-ea"/>
                          <a:cs typeface="+mn-cs"/>
                        </a:rPr>
                        <a:t> with GMS and PI to review budget projections and discuss initial personnel and purchasing needs</a:t>
                      </a:r>
                      <a:endParaRPr lang="en-US" sz="1100" b="0" i="0" u="none" strike="noStrike" kern="1200" dirty="0">
                        <a:solidFill>
                          <a:schemeClr val="bg2">
                            <a:lumMod val="50000"/>
                          </a:schemeClr>
                        </a:solidFill>
                        <a:effectLst/>
                        <a:latin typeface="Arial (Body)"/>
                        <a:ea typeface="+mn-ea"/>
                        <a:cs typeface="+mn-cs"/>
                      </a:endParaRPr>
                    </a:p>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Acknowledge any specific requirements from the PADR</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OSPA - Generate account and distribute PADR</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17460585"/>
                  </a:ext>
                </a:extLst>
              </a:tr>
            </a:tbl>
          </a:graphicData>
        </a:graphic>
      </p:graphicFrame>
    </p:spTree>
    <p:extLst>
      <p:ext uri="{BB962C8B-B14F-4D97-AF65-F5344CB8AC3E}">
        <p14:creationId xmlns:p14="http://schemas.microsoft.com/office/powerpoint/2010/main" val="141625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New Account Review</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46728487"/>
              </p:ext>
            </p:extLst>
          </p:nvPr>
        </p:nvGraphicFramePr>
        <p:xfrm>
          <a:off x="627604" y="1199936"/>
          <a:ext cx="10954800" cy="347472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New Account Review</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741957753"/>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 </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747520">
                <a:tc>
                  <a:txBody>
                    <a:bodyPr/>
                    <a:lstStyle/>
                    <a:p>
                      <a:pPr algn="l" fontAlgn="ctr"/>
                      <a:r>
                        <a:rPr lang="en-US" sz="1200" b="1" i="0" u="none" strike="noStrike" dirty="0">
                          <a:solidFill>
                            <a:schemeClr val="bg1"/>
                          </a:solidFill>
                          <a:effectLst/>
                          <a:latin typeface="Arial (Body)"/>
                        </a:rPr>
                        <a:t>Sub-award</a:t>
                      </a:r>
                      <a:r>
                        <a:rPr lang="en-US" sz="1200" b="1" i="0" u="none" strike="noStrike" baseline="0" dirty="0">
                          <a:solidFill>
                            <a:schemeClr val="bg1"/>
                          </a:solidFill>
                          <a:effectLst/>
                          <a:latin typeface="Arial (Body)"/>
                        </a:rPr>
                        <a:t> setup</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Confirm with </a:t>
                      </a:r>
                      <a:r>
                        <a:rPr lang="en-US" sz="1100" b="0" i="0" u="none" strike="noStrike" kern="1200" baseline="0" dirty="0">
                          <a:solidFill>
                            <a:schemeClr val="bg2">
                              <a:lumMod val="50000"/>
                            </a:schemeClr>
                          </a:solidFill>
                          <a:effectLst/>
                          <a:latin typeface="Arial (Body)"/>
                          <a:ea typeface="+mn-ea"/>
                          <a:cs typeface="+mn-cs"/>
                        </a:rPr>
                        <a:t>GMS that nothing has changed</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chemeClr val="bg2">
                              <a:lumMod val="50000"/>
                            </a:schemeClr>
                          </a:solidFill>
                          <a:effectLst/>
                          <a:latin typeface="Arial (Body)"/>
                          <a:ea typeface="+mn-ea"/>
                          <a:cs typeface="+mn-cs"/>
                        </a:rPr>
                        <a:t>Make any necessary decisions and provide input as needed</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chemeClr val="bg2">
                              <a:lumMod val="50000"/>
                            </a:schemeClr>
                          </a:solidFill>
                          <a:effectLst/>
                          <a:latin typeface="Arial (Body)"/>
                          <a:ea typeface="+mn-ea"/>
                          <a:cs typeface="+mn-cs"/>
                        </a:rPr>
                        <a:t>Submit the sub-agreement request to </a:t>
                      </a:r>
                      <a:r>
                        <a:rPr lang="en-US" sz="1100" b="0" i="0" u="none" strike="noStrike" kern="1200" baseline="0" dirty="0" err="1">
                          <a:solidFill>
                            <a:schemeClr val="bg2">
                              <a:lumMod val="50000"/>
                            </a:schemeClr>
                          </a:solidFill>
                          <a:effectLst/>
                          <a:latin typeface="Arial (Body)"/>
                          <a:ea typeface="+mn-ea"/>
                          <a:cs typeface="+mn-cs"/>
                        </a:rPr>
                        <a:t>OSPA</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Initiate any</a:t>
                      </a:r>
                      <a:r>
                        <a:rPr lang="en-US" sz="1100" b="0" i="0" u="none" strike="noStrike" kern="1200" baseline="0" dirty="0">
                          <a:solidFill>
                            <a:schemeClr val="bg2">
                              <a:lumMod val="50000"/>
                            </a:schemeClr>
                          </a:solidFill>
                          <a:effectLst/>
                          <a:latin typeface="Arial (Body)"/>
                          <a:ea typeface="+mn-ea"/>
                          <a:cs typeface="+mn-cs"/>
                        </a:rPr>
                        <a:t> sub-contract associated with the award and prepare sub-agreement request for the PI</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Share sub-agreement request with DA</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Initiate any personal services contracts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Coordinate with GPS to get Pre-Award information</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Provide input on sub-award budget as needed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OSPA - Create/Implement formal subcontractor plans and communicate with PI and GMS</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203635850"/>
                  </a:ext>
                </a:extLst>
              </a:tr>
              <a:tr h="772160">
                <a:tc>
                  <a:txBody>
                    <a:bodyPr/>
                    <a:lstStyle/>
                    <a:p>
                      <a:pPr algn="l" fontAlgn="ctr"/>
                      <a:r>
                        <a:rPr lang="en-US" sz="1200" b="1" i="0" u="none" strike="noStrike" dirty="0">
                          <a:solidFill>
                            <a:schemeClr val="bg1"/>
                          </a:solidFill>
                          <a:effectLst/>
                          <a:latin typeface="Arial (Body)"/>
                        </a:rPr>
                        <a:t>Grant</a:t>
                      </a:r>
                      <a:r>
                        <a:rPr lang="en-US" sz="1200" b="1" i="0" u="none" strike="noStrike" baseline="0" dirty="0">
                          <a:solidFill>
                            <a:schemeClr val="bg1"/>
                          </a:solidFill>
                          <a:effectLst/>
                          <a:latin typeface="Arial (Body)"/>
                        </a:rPr>
                        <a:t> System Entry</a:t>
                      </a:r>
                    </a:p>
                    <a:p>
                      <a:pPr algn="l" fontAlgn="ctr"/>
                      <a:r>
                        <a:rPr lang="en-US" sz="1100" b="1" i="0" u="none" strike="noStrike" baseline="0" dirty="0">
                          <a:solidFill>
                            <a:schemeClr val="bg1"/>
                          </a:solidFill>
                          <a:effectLst/>
                          <a:latin typeface="Arial (Body)"/>
                        </a:rPr>
                        <a:t>(System TBD)</a:t>
                      </a:r>
                      <a:endParaRPr lang="en-US" sz="11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Review grant</a:t>
                      </a:r>
                      <a:r>
                        <a:rPr lang="en-US" sz="1100" b="0" i="0" u="none" strike="noStrike" kern="1200" baseline="0" dirty="0">
                          <a:solidFill>
                            <a:schemeClr val="bg2">
                              <a:lumMod val="50000"/>
                            </a:schemeClr>
                          </a:solidFill>
                          <a:effectLst/>
                          <a:latin typeface="Arial (Body)"/>
                          <a:ea typeface="+mn-ea"/>
                          <a:cs typeface="+mn-cs"/>
                        </a:rPr>
                        <a:t> documentation (as needed)</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Inputs all</a:t>
                      </a:r>
                      <a:r>
                        <a:rPr lang="en-US" sz="1100" b="0" i="0" u="none" strike="noStrike" kern="1200" baseline="0" dirty="0">
                          <a:solidFill>
                            <a:schemeClr val="bg2">
                              <a:lumMod val="50000"/>
                            </a:schemeClr>
                          </a:solidFill>
                          <a:effectLst/>
                          <a:latin typeface="Arial (Body)"/>
                          <a:ea typeface="+mn-ea"/>
                          <a:cs typeface="+mn-cs"/>
                        </a:rPr>
                        <a:t> r</a:t>
                      </a:r>
                      <a:r>
                        <a:rPr lang="en-US" sz="1100" b="0" i="0" u="none" strike="noStrike" kern="1200" dirty="0">
                          <a:solidFill>
                            <a:schemeClr val="bg2">
                              <a:lumMod val="50000"/>
                            </a:schemeClr>
                          </a:solidFill>
                          <a:effectLst/>
                          <a:latin typeface="Arial (Body)"/>
                          <a:ea typeface="+mn-ea"/>
                          <a:cs typeface="+mn-cs"/>
                        </a:rPr>
                        <a:t>equired* award documentation in grant</a:t>
                      </a:r>
                      <a:r>
                        <a:rPr lang="en-US" sz="1100" b="0" i="0" u="none" strike="noStrike" kern="1200" baseline="0" dirty="0">
                          <a:solidFill>
                            <a:schemeClr val="bg2">
                              <a:lumMod val="50000"/>
                            </a:schemeClr>
                          </a:solidFill>
                          <a:effectLst/>
                          <a:latin typeface="Arial (Body)"/>
                          <a:ea typeface="+mn-ea"/>
                          <a:cs typeface="+mn-cs"/>
                        </a:rPr>
                        <a:t> system and enters timeline reminders</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Review grant</a:t>
                      </a:r>
                      <a:r>
                        <a:rPr lang="en-US" sz="1100" b="0" i="0" u="none" strike="noStrike" kern="1200" baseline="0" dirty="0">
                          <a:solidFill>
                            <a:schemeClr val="bg2">
                              <a:lumMod val="50000"/>
                            </a:schemeClr>
                          </a:solidFill>
                          <a:effectLst/>
                          <a:latin typeface="Arial (Body)"/>
                          <a:ea typeface="+mn-ea"/>
                          <a:cs typeface="+mn-cs"/>
                        </a:rPr>
                        <a:t> documentation</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39053428"/>
                  </a:ext>
                </a:extLst>
              </a:tr>
            </a:tbl>
          </a:graphicData>
        </a:graphic>
      </p:graphicFrame>
      <p:sp>
        <p:nvSpPr>
          <p:cNvPr id="3" name="TextBox 2"/>
          <p:cNvSpPr txBox="1"/>
          <p:nvPr/>
        </p:nvSpPr>
        <p:spPr>
          <a:xfrm>
            <a:off x="5099353" y="5041296"/>
            <a:ext cx="3241524" cy="461665"/>
          </a:xfrm>
          <a:prstGeom prst="rect">
            <a:avLst/>
          </a:prstGeom>
          <a:noFill/>
        </p:spPr>
        <p:txBody>
          <a:bodyPr wrap="square" rtlCol="0">
            <a:spAutoFit/>
          </a:bodyPr>
          <a:lstStyle/>
          <a:p>
            <a:r>
              <a:rPr lang="en-US" sz="1200" i="1" dirty="0">
                <a:solidFill>
                  <a:schemeClr val="accent4"/>
                </a:solidFill>
              </a:rPr>
              <a:t>*Required documentation list to be developed.</a:t>
            </a:r>
            <a:endParaRPr lang="en-US" sz="1067" i="1" dirty="0">
              <a:solidFill>
                <a:schemeClr val="accent4"/>
              </a:solidFill>
            </a:endParaRPr>
          </a:p>
        </p:txBody>
      </p:sp>
    </p:spTree>
    <p:extLst>
      <p:ext uri="{BB962C8B-B14F-4D97-AF65-F5344CB8AC3E}">
        <p14:creationId xmlns:p14="http://schemas.microsoft.com/office/powerpoint/2010/main" val="130883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New Account Review</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37975348"/>
              </p:ext>
            </p:extLst>
          </p:nvPr>
        </p:nvGraphicFramePr>
        <p:xfrm>
          <a:off x="627604" y="1180111"/>
          <a:ext cx="10954800" cy="481584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New Account Review</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98737001"/>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747520">
                <a:tc>
                  <a:txBody>
                    <a:bodyPr/>
                    <a:lstStyle/>
                    <a:p>
                      <a:pPr algn="l" fontAlgn="ctr"/>
                      <a:r>
                        <a:rPr lang="en-US" sz="1200" b="1" i="0" u="none" strike="noStrike" dirty="0">
                          <a:solidFill>
                            <a:schemeClr val="bg1"/>
                          </a:solidFill>
                          <a:effectLst/>
                          <a:latin typeface="Arial (Body)"/>
                        </a:rPr>
                        <a:t>Setup effort</a:t>
                      </a:r>
                      <a:r>
                        <a:rPr lang="en-US" sz="1200" b="1" i="0" u="none" strike="noStrike" baseline="0" dirty="0">
                          <a:solidFill>
                            <a:schemeClr val="bg1"/>
                          </a:solidFill>
                          <a:effectLst/>
                          <a:latin typeface="Arial (Body)"/>
                        </a:rPr>
                        <a:t> tracking</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Provide input on effort OR enter effort an certify in E-Cert.</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Coordinate and reviews effort allocations based on proposal allowance</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Validate entire project for effort exceeding 100% and collaborate with DA and PI on resolution</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chemeClr val="bg2">
                              <a:lumMod val="50000"/>
                            </a:schemeClr>
                          </a:solidFill>
                          <a:effectLst/>
                          <a:latin typeface="Arial (Body)"/>
                          <a:ea typeface="+mn-ea"/>
                          <a:cs typeface="+mn-cs"/>
                        </a:rPr>
                        <a:t>Check effort for allowability with sponsor and verify effort entry</a:t>
                      </a: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Approve or Review effort certification</a:t>
                      </a:r>
                      <a:r>
                        <a:rPr lang="en-US" sz="1100" b="0" i="0" u="none" strike="noStrike" kern="1200" baseline="0" dirty="0">
                          <a:solidFill>
                            <a:schemeClr val="bg2">
                              <a:lumMod val="50000"/>
                            </a:schemeClr>
                          </a:solidFill>
                          <a:effectLst/>
                          <a:latin typeface="Arial (Body)"/>
                          <a:ea typeface="+mn-ea"/>
                          <a:cs typeface="+mn-cs"/>
                        </a:rPr>
                        <a:t> as needed</a:t>
                      </a:r>
                      <a:endParaRPr lang="en-US" sz="1100" b="0" i="0" u="none" strike="noStrike" kern="1200" dirty="0">
                        <a:solidFill>
                          <a:schemeClr val="bg2">
                            <a:lumMod val="50000"/>
                          </a:schemeClr>
                        </a:solidFill>
                        <a:effectLst/>
                        <a:latin typeface="Arial (Body)"/>
                        <a:ea typeface="+mn-ea"/>
                        <a:cs typeface="+mn-cs"/>
                      </a:endParaRPr>
                    </a:p>
                    <a:p>
                      <a:pPr marL="171450" indent="-171450" algn="l" defTabSz="457200" rtl="0" eaLnBrk="1" fontAlgn="b" latinLnBrk="0" hangingPunct="1">
                        <a:buFont typeface="Arial" panose="020B0604020202020204" pitchFamily="34" charset="0"/>
                        <a:buChar char="•"/>
                      </a:pPr>
                      <a:r>
                        <a:rPr lang="en-US" sz="1100" b="0" i="0" u="none" strike="noStrike" kern="1200" dirty="0">
                          <a:solidFill>
                            <a:schemeClr val="bg2">
                              <a:lumMod val="50000"/>
                            </a:schemeClr>
                          </a:solidFill>
                          <a:effectLst/>
                          <a:latin typeface="Arial (Body)"/>
                          <a:ea typeface="+mn-ea"/>
                          <a:cs typeface="+mn-cs"/>
                        </a:rPr>
                        <a:t>Assist GMS in resolving effort issues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endParaRPr lang="en-US" sz="1100" b="0" i="0" u="none" strike="noStrike" kern="1200" dirty="0">
                        <a:solidFill>
                          <a:schemeClr val="bg2">
                            <a:lumMod val="50000"/>
                          </a:schemeClr>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r h="158496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effectLst/>
                          <a:latin typeface="Arial (Body)"/>
                        </a:rPr>
                        <a:t>Grant funded personnel</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chemeClr val="bg2">
                              <a:lumMod val="50000"/>
                            </a:schemeClr>
                          </a:solidFill>
                          <a:effectLst/>
                          <a:latin typeface="Arial (Body)"/>
                          <a:ea typeface="+mn-ea"/>
                          <a:cs typeface="+mn-cs"/>
                        </a:rPr>
                        <a:t>Communicate hire needs to GMS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Initiate</a:t>
                      </a:r>
                      <a:r>
                        <a:rPr lang="en-US" sz="1100" b="0" i="0" u="none" strike="noStrike" kern="1200" baseline="0" dirty="0">
                          <a:solidFill>
                            <a:srgbClr val="000000"/>
                          </a:solidFill>
                          <a:effectLst/>
                          <a:latin typeface="Arial (Body)"/>
                          <a:ea typeface="+mn-ea"/>
                          <a:cs typeface="+mn-cs"/>
                        </a:rPr>
                        <a:t> personnel actions required by the PI, with the DA and HR</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Review personnel actions, titles, and classifications ensuring allowance and compliance with grant requirements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Review effort setup for all associated personnel</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Communicate personnel needs with DA</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Review and approve personnel actions and proper funding</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Enter position requests in PM </a:t>
                      </a:r>
                      <a:r>
                        <a:rPr lang="en-US" sz="1100" b="0" i="1" u="none" strike="noStrike" kern="1200" baseline="0" dirty="0">
                          <a:solidFill>
                            <a:srgbClr val="000000"/>
                          </a:solidFill>
                          <a:effectLst/>
                          <a:latin typeface="Arial (Body)"/>
                          <a:ea typeface="+mn-ea"/>
                          <a:cs typeface="+mn-cs"/>
                        </a:rPr>
                        <a:t>as needed</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Review titles and classification from UK HR</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HR IBU – Process personnel requests and ensure process communication with DA &amp; GMS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UKHC Finance/COM – Approve personnel requests</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UK HR – Classify position and compensation grade</a:t>
                      </a:r>
                    </a:p>
                    <a:p>
                      <a:pPr marL="171450" indent="-171450" algn="l" defTabSz="457200" rtl="0" eaLnBrk="1" fontAlgn="b" latinLnBrk="0" hangingPunct="1">
                        <a:buFont typeface="Arial" panose="020B0604020202020204" pitchFamily="34" charset="0"/>
                        <a:buChar char="•"/>
                      </a:pPr>
                      <a:r>
                        <a:rPr lang="en-US" sz="1100" b="0" i="0" u="none" strike="noStrike" kern="1200" baseline="0" dirty="0">
                          <a:solidFill>
                            <a:srgbClr val="000000"/>
                          </a:solidFill>
                          <a:effectLst/>
                          <a:latin typeface="Arial (Body)"/>
                          <a:ea typeface="+mn-ea"/>
                          <a:cs typeface="+mn-cs"/>
                        </a:rPr>
                        <a:t>OSPA – Review and submit sponsor pre-approval requests – </a:t>
                      </a:r>
                      <a:r>
                        <a:rPr lang="en-US" sz="1100" b="0" i="1" u="none" strike="noStrike" kern="1200" baseline="0" dirty="0">
                          <a:solidFill>
                            <a:srgbClr val="000000"/>
                          </a:solidFill>
                          <a:effectLst/>
                          <a:latin typeface="Arial (Body)"/>
                          <a:ea typeface="+mn-ea"/>
                          <a:cs typeface="+mn-cs"/>
                        </a:rPr>
                        <a:t>as needed</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29550632"/>
                  </a:ext>
                </a:extLst>
              </a:tr>
            </a:tbl>
          </a:graphicData>
        </a:graphic>
      </p:graphicFrame>
      <p:sp>
        <p:nvSpPr>
          <p:cNvPr id="17" name="TextBox 16"/>
          <p:cNvSpPr txBox="1"/>
          <p:nvPr/>
        </p:nvSpPr>
        <p:spPr>
          <a:xfrm>
            <a:off x="524296" y="7011765"/>
            <a:ext cx="10651704" cy="256545"/>
          </a:xfrm>
          <a:prstGeom prst="rect">
            <a:avLst/>
          </a:prstGeom>
          <a:noFill/>
        </p:spPr>
        <p:txBody>
          <a:bodyPr wrap="square" rtlCol="0">
            <a:spAutoFit/>
          </a:bodyPr>
          <a:lstStyle/>
          <a:p>
            <a:pPr defTabSz="1219170"/>
            <a:r>
              <a:rPr lang="en-US" sz="1067" i="1" dirty="0">
                <a:solidFill>
                  <a:prstClr val="black"/>
                </a:solidFill>
                <a:latin typeface="Calibri"/>
              </a:rPr>
              <a:t>Business day timeliness should be based on average trends over a period defined by the governance committee </a:t>
            </a:r>
          </a:p>
        </p:txBody>
      </p:sp>
    </p:spTree>
    <p:extLst>
      <p:ext uri="{BB962C8B-B14F-4D97-AF65-F5344CB8AC3E}">
        <p14:creationId xmlns:p14="http://schemas.microsoft.com/office/powerpoint/2010/main" val="207643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New Account Set-up</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7</a:t>
            </a:fld>
            <a:endParaRPr lang="en-US" dirty="0"/>
          </a:p>
        </p:txBody>
      </p:sp>
      <p:sp>
        <p:nvSpPr>
          <p:cNvPr id="10" name="TextBox 9"/>
          <p:cNvSpPr txBox="1"/>
          <p:nvPr/>
        </p:nvSpPr>
        <p:spPr>
          <a:xfrm>
            <a:off x="560079" y="3841270"/>
            <a:ext cx="2390771" cy="738664"/>
          </a:xfrm>
          <a:prstGeom prst="rect">
            <a:avLst/>
          </a:prstGeom>
          <a:noFill/>
        </p:spPr>
        <p:txBody>
          <a:bodyPr wrap="square" rtlCol="0">
            <a:spAutoFit/>
          </a:bodyPr>
          <a:lstStyle/>
          <a:p>
            <a:pPr algn="ctr" defTabSz="1219170"/>
            <a:r>
              <a:rPr lang="en-US" sz="1400" dirty="0">
                <a:solidFill>
                  <a:prstClr val="black"/>
                </a:solidFill>
                <a:latin typeface="Calibri"/>
              </a:rPr>
              <a:t>GMS to confirm all materials received by OSPA</a:t>
            </a:r>
          </a:p>
          <a:p>
            <a:pPr algn="ctr" defTabSz="1219170"/>
            <a:endParaRPr lang="en-US" sz="1400" dirty="0">
              <a:solidFill>
                <a:prstClr val="black"/>
              </a:solidFill>
              <a:latin typeface="Calibri"/>
            </a:endParaRPr>
          </a:p>
        </p:txBody>
      </p:sp>
      <p:sp>
        <p:nvSpPr>
          <p:cNvPr id="14" name="Isosceles Triangle 13"/>
          <p:cNvSpPr/>
          <p:nvPr/>
        </p:nvSpPr>
        <p:spPr>
          <a:xfrm rot="5400000">
            <a:off x="11173378" y="3239038"/>
            <a:ext cx="418799" cy="399247"/>
          </a:xfrm>
          <a:prstGeom prst="triangle">
            <a:avLst>
              <a:gd name="adj" fmla="val 50000"/>
            </a:avLst>
          </a:prstGeom>
          <a:solidFill>
            <a:srgbClr val="0070C0"/>
          </a:solidFill>
          <a:ln w="25400" cap="flat" cmpd="sng" algn="ctr">
            <a:noFill/>
            <a:prstDash val="solid"/>
          </a:ln>
          <a:effectLst/>
        </p:spPr>
        <p:txBody>
          <a:bodyPr rtlCol="0" anchor="ctr"/>
          <a:lstStyle/>
          <a:p>
            <a:pPr algn="ctr" defTabSz="1219170">
              <a:defRPr/>
            </a:pPr>
            <a:endParaRPr lang="en-US" sz="1600" kern="0" dirty="0">
              <a:solidFill>
                <a:prstClr val="white"/>
              </a:solidFill>
              <a:latin typeface="Calibri"/>
            </a:endParaRPr>
          </a:p>
        </p:txBody>
      </p:sp>
      <p:sp>
        <p:nvSpPr>
          <p:cNvPr id="21" name="TextBox 20"/>
          <p:cNvSpPr txBox="1"/>
          <p:nvPr/>
        </p:nvSpPr>
        <p:spPr>
          <a:xfrm>
            <a:off x="3322108" y="1169600"/>
            <a:ext cx="5547785" cy="625877"/>
          </a:xfrm>
          <a:prstGeom prst="rect">
            <a:avLst/>
          </a:prstGeom>
          <a:noFill/>
        </p:spPr>
        <p:txBody>
          <a:bodyPr wrap="square" rtlCol="0">
            <a:spAutoFit/>
          </a:bodyPr>
          <a:lstStyle/>
          <a:p>
            <a:pPr algn="ctr" defTabSz="1219170"/>
            <a:r>
              <a:rPr lang="en-US" sz="1867" b="1" u="sng" dirty="0">
                <a:solidFill>
                  <a:prstClr val="black"/>
                </a:solidFill>
                <a:latin typeface="Calibri"/>
              </a:rPr>
              <a:t>“Ideal” Account Set-up Timeline</a:t>
            </a:r>
          </a:p>
          <a:p>
            <a:pPr algn="ctr" defTabSz="1219170"/>
            <a:r>
              <a:rPr lang="en-US" sz="1600" b="1" dirty="0">
                <a:solidFill>
                  <a:prstClr val="black"/>
                </a:solidFill>
                <a:latin typeface="Calibri"/>
              </a:rPr>
              <a:t>For a typical project – timelines vary by project type</a:t>
            </a:r>
          </a:p>
        </p:txBody>
      </p:sp>
      <p:cxnSp>
        <p:nvCxnSpPr>
          <p:cNvPr id="6" name="Straight Connector 5"/>
          <p:cNvCxnSpPr>
            <a:endCxn id="14" idx="3"/>
          </p:cNvCxnSpPr>
          <p:nvPr/>
        </p:nvCxnSpPr>
        <p:spPr>
          <a:xfrm>
            <a:off x="609601" y="3438661"/>
            <a:ext cx="10573553" cy="1"/>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2224854" y="2484222"/>
            <a:ext cx="2245252" cy="307777"/>
          </a:xfrm>
          <a:prstGeom prst="rect">
            <a:avLst/>
          </a:prstGeom>
          <a:noFill/>
        </p:spPr>
        <p:txBody>
          <a:bodyPr wrap="square" rtlCol="0" anchor="b">
            <a:spAutoFit/>
          </a:bodyPr>
          <a:lstStyle/>
          <a:p>
            <a:pPr algn="ctr" defTabSz="1219170"/>
            <a:r>
              <a:rPr lang="en-US" sz="1400" dirty="0">
                <a:solidFill>
                  <a:prstClr val="black"/>
                </a:solidFill>
                <a:latin typeface="Calibri"/>
              </a:rPr>
              <a:t>PADR Generated</a:t>
            </a:r>
          </a:p>
        </p:txBody>
      </p:sp>
      <p:sp>
        <p:nvSpPr>
          <p:cNvPr id="17" name="TextBox 16"/>
          <p:cNvSpPr txBox="1"/>
          <p:nvPr/>
        </p:nvSpPr>
        <p:spPr>
          <a:xfrm>
            <a:off x="3616087" y="3858186"/>
            <a:ext cx="2105260" cy="1169551"/>
          </a:xfrm>
          <a:prstGeom prst="rect">
            <a:avLst/>
          </a:prstGeom>
          <a:noFill/>
        </p:spPr>
        <p:txBody>
          <a:bodyPr wrap="square" rtlCol="0">
            <a:spAutoFit/>
          </a:bodyPr>
          <a:lstStyle/>
          <a:p>
            <a:pPr algn="ctr" defTabSz="1219170"/>
            <a:r>
              <a:rPr lang="en-US" sz="1400" dirty="0">
                <a:solidFill>
                  <a:prstClr val="black"/>
                </a:solidFill>
                <a:latin typeface="Calibri"/>
              </a:rPr>
              <a:t>GMS schedules kickoff meeting with PI </a:t>
            </a:r>
          </a:p>
          <a:p>
            <a:pPr algn="ctr" defTabSz="1219170"/>
            <a:r>
              <a:rPr lang="en-US" sz="1400" dirty="0">
                <a:solidFill>
                  <a:prstClr val="black"/>
                </a:solidFill>
                <a:latin typeface="Calibri"/>
              </a:rPr>
              <a:t>(Covers checklist of Key items)</a:t>
            </a:r>
          </a:p>
          <a:p>
            <a:pPr algn="ctr" defTabSz="1219170"/>
            <a:endParaRPr lang="en-US" sz="1400" dirty="0">
              <a:solidFill>
                <a:prstClr val="black"/>
              </a:solidFill>
              <a:latin typeface="Calibri"/>
            </a:endParaRPr>
          </a:p>
        </p:txBody>
      </p:sp>
      <p:sp>
        <p:nvSpPr>
          <p:cNvPr id="18" name="TextBox 17"/>
          <p:cNvSpPr txBox="1"/>
          <p:nvPr/>
        </p:nvSpPr>
        <p:spPr>
          <a:xfrm>
            <a:off x="6436071" y="3844431"/>
            <a:ext cx="1938399" cy="738664"/>
          </a:xfrm>
          <a:prstGeom prst="rect">
            <a:avLst/>
          </a:prstGeom>
          <a:noFill/>
        </p:spPr>
        <p:txBody>
          <a:bodyPr wrap="square" rtlCol="0">
            <a:spAutoFit/>
          </a:bodyPr>
          <a:lstStyle/>
          <a:p>
            <a:pPr algn="ctr" defTabSz="1219170"/>
            <a:r>
              <a:rPr lang="en-US" sz="1400" dirty="0">
                <a:solidFill>
                  <a:prstClr val="black"/>
                </a:solidFill>
                <a:latin typeface="Calibri"/>
              </a:rPr>
              <a:t>GMS enters details in grant database</a:t>
            </a:r>
          </a:p>
          <a:p>
            <a:pPr algn="ctr" defTabSz="1219170"/>
            <a:endParaRPr lang="en-US" sz="1400" dirty="0">
              <a:solidFill>
                <a:prstClr val="black"/>
              </a:solidFill>
              <a:latin typeface="Calibri"/>
            </a:endParaRPr>
          </a:p>
        </p:txBody>
      </p:sp>
      <p:sp>
        <p:nvSpPr>
          <p:cNvPr id="19" name="TextBox 18"/>
          <p:cNvSpPr txBox="1"/>
          <p:nvPr/>
        </p:nvSpPr>
        <p:spPr>
          <a:xfrm>
            <a:off x="8866181" y="3858580"/>
            <a:ext cx="1974883" cy="1169551"/>
          </a:xfrm>
          <a:prstGeom prst="rect">
            <a:avLst/>
          </a:prstGeom>
          <a:noFill/>
        </p:spPr>
        <p:txBody>
          <a:bodyPr wrap="square" rtlCol="0" anchor="b">
            <a:spAutoFit/>
          </a:bodyPr>
          <a:lstStyle/>
          <a:p>
            <a:pPr algn="ctr" defTabSz="1219170"/>
            <a:r>
              <a:rPr lang="en-US" sz="1400" dirty="0">
                <a:solidFill>
                  <a:prstClr val="black"/>
                </a:solidFill>
                <a:latin typeface="Calibri"/>
              </a:rPr>
              <a:t>GMS initiates any necessary equipment purchases </a:t>
            </a:r>
          </a:p>
          <a:p>
            <a:pPr algn="ctr" defTabSz="1219170"/>
            <a:r>
              <a:rPr lang="en-US" sz="1400" dirty="0">
                <a:solidFill>
                  <a:prstClr val="black"/>
                </a:solidFill>
                <a:latin typeface="Calibri"/>
              </a:rPr>
              <a:t>-</a:t>
            </a:r>
            <a:r>
              <a:rPr lang="en-US" sz="1400" i="1" dirty="0">
                <a:solidFill>
                  <a:prstClr val="black"/>
                </a:solidFill>
                <a:latin typeface="Calibri"/>
              </a:rPr>
              <a:t>no later than 30 days out</a:t>
            </a:r>
            <a:endParaRPr lang="en-US" sz="1400" dirty="0">
              <a:solidFill>
                <a:prstClr val="black"/>
              </a:solidFill>
              <a:latin typeface="Calibri"/>
            </a:endParaRPr>
          </a:p>
        </p:txBody>
      </p:sp>
      <p:cxnSp>
        <p:nvCxnSpPr>
          <p:cNvPr id="8" name="Straight Connector 7"/>
          <p:cNvCxnSpPr>
            <a:cxnSpLocks/>
            <a:stCxn id="22" idx="2"/>
            <a:endCxn id="10" idx="0"/>
          </p:cNvCxnSpPr>
          <p:nvPr/>
        </p:nvCxnSpPr>
        <p:spPr>
          <a:xfrm flipH="1">
            <a:off x="1755465" y="3101294"/>
            <a:ext cx="5570" cy="739976"/>
          </a:xfrm>
          <a:prstGeom prst="line">
            <a:avLst/>
          </a:prstGeom>
        </p:spPr>
        <p:style>
          <a:lnRef idx="2">
            <a:schemeClr val="accent3"/>
          </a:lnRef>
          <a:fillRef idx="0">
            <a:schemeClr val="accent3"/>
          </a:fillRef>
          <a:effectRef idx="1">
            <a:schemeClr val="accent3"/>
          </a:effectRef>
          <a:fontRef idx="minor">
            <a:schemeClr val="tx1"/>
          </a:fontRef>
        </p:style>
      </p:cxnSp>
      <p:sp>
        <p:nvSpPr>
          <p:cNvPr id="22" name="TextBox 21"/>
          <p:cNvSpPr txBox="1"/>
          <p:nvPr/>
        </p:nvSpPr>
        <p:spPr>
          <a:xfrm>
            <a:off x="840439" y="2598721"/>
            <a:ext cx="1841191" cy="502573"/>
          </a:xfrm>
          <a:prstGeom prst="rect">
            <a:avLst/>
          </a:prstGeom>
          <a:noFill/>
        </p:spPr>
        <p:txBody>
          <a:bodyPr wrap="square" rtlCol="0">
            <a:spAutoFit/>
          </a:bodyPr>
          <a:lstStyle/>
          <a:p>
            <a:pPr algn="ctr"/>
            <a:r>
              <a:rPr lang="en-US" sz="1333" dirty="0"/>
              <a:t>Notice of Award Received</a:t>
            </a:r>
          </a:p>
        </p:txBody>
      </p:sp>
      <p:cxnSp>
        <p:nvCxnSpPr>
          <p:cNvPr id="25" name="Straight Connector 24"/>
          <p:cNvCxnSpPr/>
          <p:nvPr/>
        </p:nvCxnSpPr>
        <p:spPr>
          <a:xfrm>
            <a:off x="3352404" y="3165934"/>
            <a:ext cx="0" cy="648476"/>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833984" y="2837639"/>
            <a:ext cx="1043224" cy="297454"/>
          </a:xfrm>
          <a:prstGeom prst="rect">
            <a:avLst/>
          </a:prstGeom>
          <a:noFill/>
        </p:spPr>
        <p:txBody>
          <a:bodyPr wrap="square" rtlCol="0">
            <a:spAutoFit/>
          </a:bodyPr>
          <a:lstStyle/>
          <a:p>
            <a:pPr algn="ctr"/>
            <a:r>
              <a:rPr lang="en-US" sz="1333" dirty="0"/>
              <a:t>10 days</a:t>
            </a:r>
          </a:p>
        </p:txBody>
      </p:sp>
      <p:cxnSp>
        <p:nvCxnSpPr>
          <p:cNvPr id="27" name="Straight Connector 26"/>
          <p:cNvCxnSpPr>
            <a:stCxn id="28" idx="2"/>
          </p:cNvCxnSpPr>
          <p:nvPr/>
        </p:nvCxnSpPr>
        <p:spPr>
          <a:xfrm flipH="1">
            <a:off x="4668717" y="3141364"/>
            <a:ext cx="1" cy="679317"/>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228451" y="2843910"/>
            <a:ext cx="880533" cy="297454"/>
          </a:xfrm>
          <a:prstGeom prst="rect">
            <a:avLst/>
          </a:prstGeom>
          <a:noFill/>
        </p:spPr>
        <p:txBody>
          <a:bodyPr wrap="square" rtlCol="0">
            <a:spAutoFit/>
          </a:bodyPr>
          <a:lstStyle/>
          <a:p>
            <a:pPr algn="ctr"/>
            <a:r>
              <a:rPr lang="en-US" sz="1333" dirty="0"/>
              <a:t>13 days</a:t>
            </a:r>
          </a:p>
        </p:txBody>
      </p:sp>
      <p:cxnSp>
        <p:nvCxnSpPr>
          <p:cNvPr id="29" name="Straight Connector 28"/>
          <p:cNvCxnSpPr>
            <a:cxnSpLocks/>
            <a:stCxn id="30" idx="2"/>
          </p:cNvCxnSpPr>
          <p:nvPr/>
        </p:nvCxnSpPr>
        <p:spPr>
          <a:xfrm flipH="1">
            <a:off x="5631609" y="3138072"/>
            <a:ext cx="1" cy="706359"/>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021198" y="2840618"/>
            <a:ext cx="1220823" cy="297454"/>
          </a:xfrm>
          <a:prstGeom prst="rect">
            <a:avLst/>
          </a:prstGeom>
          <a:noFill/>
        </p:spPr>
        <p:txBody>
          <a:bodyPr wrap="square" rtlCol="0">
            <a:spAutoFit/>
          </a:bodyPr>
          <a:lstStyle/>
          <a:p>
            <a:pPr algn="ctr"/>
            <a:r>
              <a:rPr lang="en-US" sz="1333" dirty="0"/>
              <a:t>14 days</a:t>
            </a:r>
          </a:p>
        </p:txBody>
      </p:sp>
      <p:cxnSp>
        <p:nvCxnSpPr>
          <p:cNvPr id="36" name="Straight Connector 35"/>
          <p:cNvCxnSpPr>
            <a:stCxn id="37" idx="2"/>
          </p:cNvCxnSpPr>
          <p:nvPr/>
        </p:nvCxnSpPr>
        <p:spPr>
          <a:xfrm>
            <a:off x="7412627" y="3141364"/>
            <a:ext cx="0" cy="679317"/>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6972360" y="2843910"/>
            <a:ext cx="880533" cy="297454"/>
          </a:xfrm>
          <a:prstGeom prst="rect">
            <a:avLst/>
          </a:prstGeom>
          <a:noFill/>
        </p:spPr>
        <p:txBody>
          <a:bodyPr wrap="square" rtlCol="0">
            <a:spAutoFit/>
          </a:bodyPr>
          <a:lstStyle/>
          <a:p>
            <a:pPr algn="ctr"/>
            <a:r>
              <a:rPr lang="en-US" sz="1333" dirty="0"/>
              <a:t>16 days</a:t>
            </a:r>
          </a:p>
        </p:txBody>
      </p:sp>
      <p:cxnSp>
        <p:nvCxnSpPr>
          <p:cNvPr id="40" name="Straight Connector 39"/>
          <p:cNvCxnSpPr>
            <a:stCxn id="41" idx="2"/>
          </p:cNvCxnSpPr>
          <p:nvPr/>
        </p:nvCxnSpPr>
        <p:spPr>
          <a:xfrm>
            <a:off x="9853623" y="3132926"/>
            <a:ext cx="0" cy="679316"/>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9413356" y="2835472"/>
            <a:ext cx="880533" cy="297454"/>
          </a:xfrm>
          <a:prstGeom prst="rect">
            <a:avLst/>
          </a:prstGeom>
          <a:noFill/>
        </p:spPr>
        <p:txBody>
          <a:bodyPr wrap="square" rtlCol="0">
            <a:spAutoFit/>
          </a:bodyPr>
          <a:lstStyle/>
          <a:p>
            <a:pPr algn="ctr"/>
            <a:r>
              <a:rPr lang="en-US" sz="1333" dirty="0"/>
              <a:t>30 days</a:t>
            </a:r>
          </a:p>
        </p:txBody>
      </p:sp>
      <p:sp>
        <p:nvSpPr>
          <p:cNvPr id="39" name="TextBox 38">
            <a:extLst>
              <a:ext uri="{FF2B5EF4-FFF2-40B4-BE49-F238E27FC236}">
                <a16:creationId xmlns:a16="http://schemas.microsoft.com/office/drawing/2014/main" xmlns="" id="{52AFE959-7152-4ACF-BE20-A857297531A7}"/>
              </a:ext>
            </a:extLst>
          </p:cNvPr>
          <p:cNvSpPr txBox="1"/>
          <p:nvPr/>
        </p:nvSpPr>
        <p:spPr>
          <a:xfrm>
            <a:off x="4649658" y="2346156"/>
            <a:ext cx="1974884" cy="523220"/>
          </a:xfrm>
          <a:prstGeom prst="rect">
            <a:avLst/>
          </a:prstGeom>
          <a:noFill/>
        </p:spPr>
        <p:txBody>
          <a:bodyPr wrap="square" rtlCol="0" anchor="b">
            <a:spAutoFit/>
          </a:bodyPr>
          <a:lstStyle/>
          <a:p>
            <a:pPr algn="ctr" defTabSz="1219170"/>
            <a:r>
              <a:rPr lang="en-US" sz="1400" dirty="0">
                <a:solidFill>
                  <a:prstClr val="black"/>
                </a:solidFill>
                <a:latin typeface="Calibri"/>
              </a:rPr>
              <a:t>GMS initiates Sub-award (if necessary)</a:t>
            </a:r>
          </a:p>
        </p:txBody>
      </p:sp>
      <p:sp>
        <p:nvSpPr>
          <p:cNvPr id="46" name="TextBox 45">
            <a:extLst>
              <a:ext uri="{FF2B5EF4-FFF2-40B4-BE49-F238E27FC236}">
                <a16:creationId xmlns:a16="http://schemas.microsoft.com/office/drawing/2014/main" xmlns="" id="{90D61E73-63B1-4776-ACEC-9142DE0C79A2}"/>
              </a:ext>
            </a:extLst>
          </p:cNvPr>
          <p:cNvSpPr txBox="1"/>
          <p:nvPr/>
        </p:nvSpPr>
        <p:spPr>
          <a:xfrm>
            <a:off x="6399586" y="2099667"/>
            <a:ext cx="1974884" cy="738664"/>
          </a:xfrm>
          <a:prstGeom prst="rect">
            <a:avLst/>
          </a:prstGeom>
          <a:noFill/>
        </p:spPr>
        <p:txBody>
          <a:bodyPr wrap="square" rtlCol="0" anchor="b">
            <a:spAutoFit/>
          </a:bodyPr>
          <a:lstStyle/>
          <a:p>
            <a:pPr algn="ctr" defTabSz="1219170"/>
            <a:r>
              <a:rPr lang="en-US" sz="1400" dirty="0">
                <a:solidFill>
                  <a:prstClr val="black"/>
                </a:solidFill>
                <a:latin typeface="Calibri"/>
              </a:rPr>
              <a:t>GMS initiates and helps facilitate all personnel actions</a:t>
            </a:r>
          </a:p>
        </p:txBody>
      </p:sp>
    </p:spTree>
    <p:extLst>
      <p:ext uri="{BB962C8B-B14F-4D97-AF65-F5344CB8AC3E}">
        <p14:creationId xmlns:p14="http://schemas.microsoft.com/office/powerpoint/2010/main" val="350102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Maintenance</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31781076"/>
              </p:ext>
            </p:extLst>
          </p:nvPr>
        </p:nvGraphicFramePr>
        <p:xfrm>
          <a:off x="627604" y="1199939"/>
          <a:ext cx="10954800" cy="4396004"/>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Account Maintenance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5513031"/>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584960">
                <a:tc>
                  <a:txBody>
                    <a:bodyPr/>
                    <a:lstStyle/>
                    <a:p>
                      <a:pPr algn="l" fontAlgn="ctr"/>
                      <a:r>
                        <a:rPr lang="en-US" sz="1200" b="1" i="0" u="none" strike="noStrike" dirty="0">
                          <a:solidFill>
                            <a:schemeClr val="bg1"/>
                          </a:solidFill>
                          <a:effectLst/>
                          <a:latin typeface="Arial (Body)"/>
                        </a:rPr>
                        <a:t>Monthly reporting</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 monthly reports for accuracy </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Run</a:t>
                      </a:r>
                      <a:r>
                        <a:rPr lang="en-US" sz="1100" b="0" i="0" u="none" strike="noStrike" kern="1200" baseline="0" dirty="0">
                          <a:solidFill>
                            <a:srgbClr val="000000"/>
                          </a:solidFill>
                          <a:effectLst/>
                          <a:latin typeface="Arial (Body)"/>
                          <a:ea typeface="+mn-ea"/>
                          <a:cs typeface="+mn-cs"/>
                        </a:rPr>
                        <a:t> monthly budget report and monitor burn rate, rate of spend, and projections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Track encumbered funds on budget reports</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Identify potential concerns to be shared with DA and PI and meet with PI quarterly or as needed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Acknowledge any</a:t>
                      </a:r>
                      <a:r>
                        <a:rPr lang="en-US" sz="1100" b="0" i="0" u="none" strike="noStrike" kern="1200" baseline="0" dirty="0">
                          <a:solidFill>
                            <a:srgbClr val="000000"/>
                          </a:solidFill>
                          <a:effectLst/>
                          <a:latin typeface="Arial (Body)"/>
                          <a:ea typeface="+mn-ea"/>
                          <a:cs typeface="+mn-cs"/>
                        </a:rPr>
                        <a:t> spending concerns identified by the GMS and discuss solutions with PI / Chair </a:t>
                      </a:r>
                      <a:r>
                        <a:rPr lang="en-US" sz="1100" b="0" i="1" u="none" strike="noStrike" kern="1200" baseline="0" dirty="0">
                          <a:solidFill>
                            <a:srgbClr val="000000"/>
                          </a:solidFill>
                          <a:effectLst/>
                          <a:latin typeface="Arial (Body)"/>
                          <a:ea typeface="+mn-ea"/>
                          <a:cs typeface="+mn-cs"/>
                        </a:rPr>
                        <a:t>as needed</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 – Provides monthly PI reports with ledgers, balance, personnel and other expense information</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UKHC Finance – Pushes out Axiom reports on monthly basis at a minimum</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921284">
                <a:tc>
                  <a:txBody>
                    <a:bodyPr/>
                    <a:lstStyle/>
                    <a:p>
                      <a:pPr algn="l" fontAlgn="ctr"/>
                      <a:r>
                        <a:rPr lang="en-US" sz="1200" b="1" i="0" u="none" strike="noStrike" dirty="0">
                          <a:solidFill>
                            <a:schemeClr val="bg1"/>
                          </a:solidFill>
                          <a:effectLst/>
                          <a:latin typeface="Arial (Body)"/>
                        </a:rPr>
                        <a:t>Purchasing budgeted equipment (over $5k)</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Communicate need</a:t>
                      </a:r>
                      <a:r>
                        <a:rPr lang="en-US" sz="1100" b="0" i="0" u="none" strike="noStrike" kern="1200" baseline="0" dirty="0">
                          <a:solidFill>
                            <a:srgbClr val="000000"/>
                          </a:solidFill>
                          <a:effectLst/>
                          <a:latin typeface="Arial (Body)"/>
                          <a:ea typeface="+mn-ea"/>
                          <a:cs typeface="+mn-cs"/>
                        </a:rPr>
                        <a:t> for equipment purchase to GMS</a:t>
                      </a:r>
                      <a:endParaRPr lang="en-US" sz="1100" b="0" i="0" u="none" strike="noStrike" kern="1200" dirty="0">
                        <a:solidFill>
                          <a:srgbClr val="000000"/>
                        </a:solidFill>
                        <a:effectLst/>
                        <a:latin typeface="Arial (Body)"/>
                        <a:ea typeface="+mn-ea"/>
                        <a:cs typeface="+mn-cs"/>
                      </a:endParaRP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Initial allowability review equipment expense transaction types </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Review purchase for impact on facilities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FIN IBU – Place order through appropriate process (SRM or purchase requisition)</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r h="934720">
                <a:tc>
                  <a:txBody>
                    <a:bodyPr/>
                    <a:lstStyle/>
                    <a:p>
                      <a:pPr algn="l" fontAlgn="ctr"/>
                      <a:r>
                        <a:rPr lang="en-US" sz="1200" b="1" i="0" u="none" strike="noStrike" dirty="0">
                          <a:solidFill>
                            <a:schemeClr val="bg1"/>
                          </a:solidFill>
                          <a:effectLst/>
                          <a:latin typeface="Arial (Body)"/>
                        </a:rPr>
                        <a:t>Monitoring award</a:t>
                      </a:r>
                      <a:r>
                        <a:rPr lang="en-US" sz="1200" b="1" i="0" u="none" strike="noStrike" baseline="0" dirty="0">
                          <a:solidFill>
                            <a:schemeClr val="bg1"/>
                          </a:solidFill>
                          <a:effectLst/>
                          <a:latin typeface="Arial (Body)"/>
                        </a:rPr>
                        <a:t> and sub-agreement compliance</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Ensure and confirm satisfactory subcontract progress is being made </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Provide final invoice approvals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Reviewing </a:t>
                      </a:r>
                      <a:r>
                        <a:rPr lang="en-US" sz="1100" b="0" i="0" u="none" strike="noStrike" kern="1200" baseline="0" dirty="0">
                          <a:solidFill>
                            <a:srgbClr val="000000"/>
                          </a:solidFill>
                          <a:effectLst/>
                          <a:latin typeface="Arial (Body)"/>
                          <a:ea typeface="+mn-ea"/>
                          <a:cs typeface="+mn-cs"/>
                        </a:rPr>
                        <a:t>sub-agreement invoices for budget impact</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Setup themselves as sub-award invoice reviewer in online workflow</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Review monthly budget reports and sub-award activity, resolve issues as needed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err="1">
                          <a:solidFill>
                            <a:srgbClr val="000000"/>
                          </a:solidFill>
                          <a:effectLst/>
                          <a:latin typeface="Arial (Body)"/>
                          <a:ea typeface="+mn-ea"/>
                          <a:cs typeface="+mn-cs"/>
                        </a:rPr>
                        <a:t>Univ</a:t>
                      </a:r>
                      <a:r>
                        <a:rPr lang="en-US" sz="1100" b="0" i="0" u="none" strike="noStrike" kern="1200" baseline="0" dirty="0">
                          <a:solidFill>
                            <a:srgbClr val="000000"/>
                          </a:solidFill>
                          <a:effectLst/>
                          <a:latin typeface="Arial (Body)"/>
                          <a:ea typeface="+mn-ea"/>
                          <a:cs typeface="+mn-cs"/>
                        </a:rPr>
                        <a:t> AP – Processes invoices</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08762647"/>
                  </a:ext>
                </a:extLst>
              </a:tr>
            </a:tbl>
          </a:graphicData>
        </a:graphic>
      </p:graphicFrame>
    </p:spTree>
    <p:extLst>
      <p:ext uri="{BB962C8B-B14F-4D97-AF65-F5344CB8AC3E}">
        <p14:creationId xmlns:p14="http://schemas.microsoft.com/office/powerpoint/2010/main" val="416130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4154"/>
            <a:ext cx="12005733" cy="668401"/>
          </a:xfrm>
        </p:spPr>
        <p:txBody>
          <a:bodyPr/>
          <a:lstStyle/>
          <a:p>
            <a:r>
              <a:rPr lang="en-US" sz="3200" dirty="0"/>
              <a:t>Roles and Responsibilities – Account Maintenance</a:t>
            </a:r>
            <a:endParaRPr lang="en-US" dirty="0"/>
          </a:p>
        </p:txBody>
      </p:sp>
      <p:sp>
        <p:nvSpPr>
          <p:cNvPr id="4" name="Slide Number Placeholder 3"/>
          <p:cNvSpPr>
            <a:spLocks noGrp="1"/>
          </p:cNvSpPr>
          <p:nvPr>
            <p:ph type="sldNum" sz="quarter" idx="12"/>
          </p:nvPr>
        </p:nvSpPr>
        <p:spPr/>
        <p:txBody>
          <a:bodyPr/>
          <a:lstStyle/>
          <a:p>
            <a:fld id="{2C58FDDD-0FEA-694E-A714-2EA9DCD373CB}" type="slidenum">
              <a:rPr lang="en-US" smtClean="0"/>
              <a:t>9</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08208523"/>
              </p:ext>
            </p:extLst>
          </p:nvPr>
        </p:nvGraphicFramePr>
        <p:xfrm>
          <a:off x="627604" y="1209104"/>
          <a:ext cx="10954800" cy="3810000"/>
        </p:xfrm>
        <a:graphic>
          <a:graphicData uri="http://schemas.openxmlformats.org/drawingml/2006/table">
            <a:tbl>
              <a:tblPr firstRow="1" firstCol="1" bandRow="1"/>
              <a:tblGrid>
                <a:gridCol w="2190960">
                  <a:extLst>
                    <a:ext uri="{9D8B030D-6E8A-4147-A177-3AD203B41FA5}">
                      <a16:colId xmlns:a16="http://schemas.microsoft.com/office/drawing/2014/main" xmlns="" val="20000"/>
                    </a:ext>
                  </a:extLst>
                </a:gridCol>
                <a:gridCol w="2190960">
                  <a:extLst>
                    <a:ext uri="{9D8B030D-6E8A-4147-A177-3AD203B41FA5}">
                      <a16:colId xmlns:a16="http://schemas.microsoft.com/office/drawing/2014/main" xmlns="" val="20001"/>
                    </a:ext>
                  </a:extLst>
                </a:gridCol>
                <a:gridCol w="2190960">
                  <a:extLst>
                    <a:ext uri="{9D8B030D-6E8A-4147-A177-3AD203B41FA5}">
                      <a16:colId xmlns:a16="http://schemas.microsoft.com/office/drawing/2014/main" xmlns="" val="20002"/>
                    </a:ext>
                  </a:extLst>
                </a:gridCol>
                <a:gridCol w="2190960">
                  <a:extLst>
                    <a:ext uri="{9D8B030D-6E8A-4147-A177-3AD203B41FA5}">
                      <a16:colId xmlns:a16="http://schemas.microsoft.com/office/drawing/2014/main" xmlns="" val="1695044007"/>
                    </a:ext>
                  </a:extLst>
                </a:gridCol>
                <a:gridCol w="2190960">
                  <a:extLst>
                    <a:ext uri="{9D8B030D-6E8A-4147-A177-3AD203B41FA5}">
                      <a16:colId xmlns:a16="http://schemas.microsoft.com/office/drawing/2014/main" xmlns="" val="20003"/>
                    </a:ext>
                  </a:extLst>
                </a:gridCol>
              </a:tblGrid>
              <a:tr h="335280">
                <a:tc>
                  <a:txBody>
                    <a:bodyPr/>
                    <a:lstStyle/>
                    <a:p>
                      <a:pPr algn="ctr" fontAlgn="ctr"/>
                      <a:r>
                        <a:rPr lang="en-US" sz="1400" b="1" i="0" u="none" strike="noStrike" dirty="0">
                          <a:solidFill>
                            <a:srgbClr val="002060"/>
                          </a:solidFill>
                          <a:effectLst/>
                          <a:latin typeface="Arial (Body)"/>
                        </a:rPr>
                        <a:t>Account Maintenance</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4">
                  <a:txBody>
                    <a:bodyPr/>
                    <a:lstStyle/>
                    <a:p>
                      <a:pPr algn="ctr" fontAlgn="b"/>
                      <a:r>
                        <a:rPr lang="en-US" sz="1400" b="1" i="0" u="none" strike="noStrike" dirty="0">
                          <a:solidFill>
                            <a:srgbClr val="002060"/>
                          </a:solidFill>
                          <a:effectLst/>
                          <a:latin typeface="Arial (Body)"/>
                        </a:rPr>
                        <a:t>Responsibilities</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050" b="1" i="0" u="none" strike="noStrike" dirty="0">
                        <a:solidFill>
                          <a:srgbClr val="002060"/>
                        </a:solidFill>
                        <a:effectLst/>
                        <a:latin typeface="Arial (Body)"/>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635513031"/>
                  </a:ext>
                </a:extLst>
              </a:tr>
              <a:tr h="548640">
                <a:tc>
                  <a:txBody>
                    <a:bodyPr/>
                    <a:lstStyle/>
                    <a:p>
                      <a:pPr algn="ctr" fontAlgn="ctr"/>
                      <a:r>
                        <a:rPr lang="en-US" sz="1400" b="1" i="0" u="none" strike="noStrike" dirty="0">
                          <a:solidFill>
                            <a:srgbClr val="002060"/>
                          </a:solidFill>
                          <a:effectLst/>
                          <a:latin typeface="Arial (Body)"/>
                        </a:rPr>
                        <a:t> ACTIVITY</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PI</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baseline="0" dirty="0">
                          <a:solidFill>
                            <a:srgbClr val="002060"/>
                          </a:solidFill>
                          <a:effectLst/>
                          <a:latin typeface="Arial (Body)"/>
                        </a:rPr>
                        <a:t>GRANT MANAGEMENT SPECIALIST</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DEPARTMENT</a:t>
                      </a:r>
                      <a:r>
                        <a:rPr lang="en-US" sz="1400" b="1" i="0" u="none" strike="noStrike" baseline="0" dirty="0">
                          <a:solidFill>
                            <a:srgbClr val="002060"/>
                          </a:solidFill>
                          <a:effectLst/>
                          <a:latin typeface="Arial (Body)"/>
                        </a:rPr>
                        <a:t> / DA</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i="0" u="none" strike="noStrike" dirty="0">
                          <a:solidFill>
                            <a:srgbClr val="002060"/>
                          </a:solidFill>
                          <a:effectLst/>
                          <a:latin typeface="Arial (Body)"/>
                        </a:rPr>
                        <a:t>UNIVERSITY OFFICES </a:t>
                      </a:r>
                      <a:r>
                        <a:rPr lang="en-US" sz="1100" b="1" i="0" u="none" strike="noStrike" dirty="0">
                          <a:solidFill>
                            <a:srgbClr val="002060"/>
                          </a:solidFill>
                          <a:effectLst/>
                          <a:latin typeface="Arial (Body)"/>
                        </a:rPr>
                        <a:t>(To be listed below)</a:t>
                      </a:r>
                      <a:endParaRPr lang="en-US" sz="1400" b="1" i="0" u="none" strike="noStrike" dirty="0">
                        <a:solidFill>
                          <a:srgbClr val="002060"/>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934720">
                <a:tc>
                  <a:txBody>
                    <a:bodyPr/>
                    <a:lstStyle/>
                    <a:p>
                      <a:pPr algn="l" fontAlgn="ctr"/>
                      <a:r>
                        <a:rPr lang="en-US" sz="1200" b="1" i="0" u="none" strike="noStrike" dirty="0">
                          <a:solidFill>
                            <a:schemeClr val="bg1"/>
                          </a:solidFill>
                          <a:effectLst/>
                          <a:latin typeface="Arial (Body)"/>
                        </a:rPr>
                        <a:t>Monthly reconciliation</a:t>
                      </a:r>
                    </a:p>
                    <a:p>
                      <a:pPr algn="l" fontAlgn="ctr"/>
                      <a:r>
                        <a:rPr lang="en-US" sz="1200" b="1" i="0" u="none" strike="noStrike" dirty="0">
                          <a:solidFill>
                            <a:schemeClr val="bg1"/>
                          </a:solidFill>
                          <a:effectLst/>
                          <a:latin typeface="Arial (Body)"/>
                        </a:rPr>
                        <a:t>(Using OSPA Definition)</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PI/Lab</a:t>
                      </a:r>
                      <a:r>
                        <a:rPr lang="en-US" sz="1100" b="0" i="0" u="none" strike="noStrike" kern="1200" baseline="0" dirty="0">
                          <a:solidFill>
                            <a:srgbClr val="000000"/>
                          </a:solidFill>
                          <a:effectLst/>
                          <a:latin typeface="Arial (Body)"/>
                          <a:ea typeface="+mn-ea"/>
                          <a:cs typeface="+mn-cs"/>
                        </a:rPr>
                        <a:t> Tech - </a:t>
                      </a:r>
                      <a:r>
                        <a:rPr lang="en-US" sz="1100" b="0" i="0" u="none" strike="noStrike" kern="1200" dirty="0">
                          <a:solidFill>
                            <a:srgbClr val="000000"/>
                          </a:solidFill>
                          <a:effectLst/>
                          <a:latin typeface="Arial (Body)"/>
                          <a:ea typeface="+mn-ea"/>
                          <a:cs typeface="+mn-cs"/>
                        </a:rPr>
                        <a:t>Provide any justification</a:t>
                      </a:r>
                      <a:r>
                        <a:rPr lang="en-US" sz="1100" b="0" i="0" u="none" strike="noStrike" kern="1200" baseline="0" dirty="0">
                          <a:solidFill>
                            <a:srgbClr val="000000"/>
                          </a:solidFill>
                          <a:effectLst/>
                          <a:latin typeface="Arial (Body)"/>
                          <a:ea typeface="+mn-ea"/>
                          <a:cs typeface="+mn-cs"/>
                        </a:rPr>
                        <a:t> and documentation needed for reconciliation to the GMS (</a:t>
                      </a:r>
                      <a:r>
                        <a:rPr lang="en-US" sz="1100" b="0" i="1" u="none" strike="noStrike" kern="1200" baseline="0" dirty="0">
                          <a:solidFill>
                            <a:srgbClr val="000000"/>
                          </a:solidFill>
                          <a:effectLst/>
                          <a:latin typeface="Arial (Body)"/>
                          <a:ea typeface="+mn-ea"/>
                          <a:cs typeface="+mn-cs"/>
                        </a:rPr>
                        <a:t>If GMS was not involved</a:t>
                      </a:r>
                      <a:r>
                        <a:rPr lang="en-US" sz="1100" b="0" i="0" u="none" strike="noStrike" kern="1200" baseline="0" dirty="0">
                          <a:solidFill>
                            <a:srgbClr val="000000"/>
                          </a:solidFill>
                          <a:effectLst/>
                          <a:latin typeface="Arial (Body)"/>
                          <a:ea typeface="+mn-ea"/>
                          <a:cs typeface="+mn-cs"/>
                        </a:rPr>
                        <a:t>)</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Reconcile grants for monthly personnel charges</a:t>
                      </a:r>
                      <a:r>
                        <a:rPr lang="en-US" sz="1100" b="0" i="0" u="none" strike="noStrike" kern="1200" baseline="0" dirty="0">
                          <a:solidFill>
                            <a:srgbClr val="000000"/>
                          </a:solidFill>
                          <a:effectLst/>
                          <a:latin typeface="Arial (Body)"/>
                          <a:ea typeface="+mn-ea"/>
                          <a:cs typeface="+mn-cs"/>
                        </a:rPr>
                        <a:t> and other expenses and identify documentation</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Randomly audit activity to ensure compliance and accuracy</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Fin IBU – Gather college wide expense documentation</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1422400">
                <a:tc>
                  <a:txBody>
                    <a:bodyPr/>
                    <a:lstStyle/>
                    <a:p>
                      <a:pPr algn="l" fontAlgn="ctr"/>
                      <a:r>
                        <a:rPr lang="en-US" sz="1200" b="1" i="0" u="none" strike="noStrike" baseline="0" dirty="0">
                          <a:solidFill>
                            <a:schemeClr val="bg1"/>
                          </a:solidFill>
                          <a:effectLst/>
                          <a:latin typeface="Arial (Body)"/>
                        </a:rPr>
                        <a:t>JVs</a:t>
                      </a:r>
                      <a:endParaRPr lang="en-US" sz="1200" b="1" i="0" u="none" strike="noStrike" dirty="0">
                        <a:solidFill>
                          <a:schemeClr val="bg1"/>
                        </a:solidFill>
                        <a:effectLst/>
                        <a:latin typeface="Arial (Body)"/>
                      </a:endParaRP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Review</a:t>
                      </a:r>
                      <a:r>
                        <a:rPr lang="en-US" sz="1100" b="0" i="0" u="none" strike="noStrike" kern="1200" baseline="0" dirty="0">
                          <a:solidFill>
                            <a:srgbClr val="000000"/>
                          </a:solidFill>
                          <a:effectLst/>
                          <a:latin typeface="Arial (Body)"/>
                          <a:ea typeface="+mn-ea"/>
                          <a:cs typeface="+mn-cs"/>
                        </a:rPr>
                        <a:t> and sign cost transfers where required (over 90 days) and provide justification to GMS</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dirty="0">
                          <a:solidFill>
                            <a:srgbClr val="000000"/>
                          </a:solidFill>
                          <a:effectLst/>
                          <a:latin typeface="Arial (Body)"/>
                          <a:ea typeface="+mn-ea"/>
                          <a:cs typeface="+mn-cs"/>
                        </a:rPr>
                        <a:t>Initiate any required</a:t>
                      </a:r>
                      <a:r>
                        <a:rPr lang="en-US" sz="1100" b="0" i="0" u="none" strike="noStrike" kern="1200" baseline="0" dirty="0">
                          <a:solidFill>
                            <a:srgbClr val="000000"/>
                          </a:solidFill>
                          <a:effectLst/>
                          <a:latin typeface="Arial (Body)"/>
                          <a:ea typeface="+mn-ea"/>
                          <a:cs typeface="+mn-cs"/>
                        </a:rPr>
                        <a:t> cost transfers as they are identified, ensure they are allowable, allocable, and directly applicable</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Coordinate Chair/Dean’s approval where needed</a:t>
                      </a:r>
                    </a:p>
                    <a:p>
                      <a:pPr marL="171450" marR="0" lvl="0" indent="-1714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100" b="0" i="0" u="none" strike="noStrike" kern="1200" baseline="0" dirty="0">
                          <a:solidFill>
                            <a:srgbClr val="000000"/>
                          </a:solidFill>
                          <a:effectLst/>
                          <a:latin typeface="Arial (Body)"/>
                          <a:ea typeface="+mn-ea"/>
                          <a:cs typeface="+mn-cs"/>
                        </a:rPr>
                        <a:t>Initiate JV’s to fund cost share accounts and reach out to DA to identify cost center, no less than quarterly</a:t>
                      </a: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Provide cost center account </a:t>
                      </a:r>
                      <a:r>
                        <a:rPr lang="en-US" sz="1100" b="0" i="1" u="none" strike="noStrike" kern="1200" dirty="0">
                          <a:solidFill>
                            <a:srgbClr val="000000"/>
                          </a:solidFill>
                          <a:effectLst/>
                          <a:latin typeface="Arial (Body)"/>
                          <a:ea typeface="+mn-ea"/>
                          <a:cs typeface="+mn-cs"/>
                        </a:rPr>
                        <a:t>if needed</a:t>
                      </a: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AFRS – Process JV requests</a:t>
                      </a:r>
                    </a:p>
                    <a:p>
                      <a:pPr marL="171450" indent="-171450" algn="l" defTabSz="457200" rtl="0" eaLnBrk="1" fontAlgn="b" latinLnBrk="0" hangingPunct="1">
                        <a:buFont typeface="Arial" panose="020B0604020202020204" pitchFamily="34" charset="0"/>
                        <a:buChar char="•"/>
                      </a:pPr>
                      <a:r>
                        <a:rPr lang="en-US" sz="1100" b="0" i="0" u="none" strike="noStrike" kern="1200" dirty="0">
                          <a:solidFill>
                            <a:srgbClr val="000000"/>
                          </a:solidFill>
                          <a:effectLst/>
                          <a:latin typeface="Arial (Body)"/>
                          <a:ea typeface="+mn-ea"/>
                          <a:cs typeface="+mn-cs"/>
                        </a:rPr>
                        <a:t>RFS – Provide JV support and guidance as needed</a:t>
                      </a:r>
                    </a:p>
                    <a:p>
                      <a:pPr marL="171450" indent="-171450" algn="l" defTabSz="457200" rtl="0" eaLnBrk="1" fontAlgn="b" latinLnBrk="0" hangingPunct="1">
                        <a:buFont typeface="Arial" panose="020B0604020202020204" pitchFamily="34" charset="0"/>
                        <a:buChar char="•"/>
                      </a:pPr>
                      <a:endParaRPr lang="en-US" sz="1100" b="0" i="0" u="none" strike="noStrike" kern="1200" dirty="0">
                        <a:solidFill>
                          <a:srgbClr val="000000"/>
                        </a:solidFill>
                        <a:effectLst/>
                        <a:latin typeface="Arial (Body)"/>
                        <a:ea typeface="+mn-ea"/>
                        <a:cs typeface="+mn-cs"/>
                      </a:endParaRPr>
                    </a:p>
                  </a:txBody>
                  <a:tcPr marL="60960" marR="6096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77838788"/>
                  </a:ext>
                </a:extLst>
              </a:tr>
            </a:tbl>
          </a:graphicData>
        </a:graphic>
      </p:graphicFrame>
    </p:spTree>
    <p:extLst>
      <p:ext uri="{BB962C8B-B14F-4D97-AF65-F5344CB8AC3E}">
        <p14:creationId xmlns:p14="http://schemas.microsoft.com/office/powerpoint/2010/main" val="2129572746"/>
      </p:ext>
    </p:extLst>
  </p:cSld>
  <p:clrMapOvr>
    <a:masterClrMapping/>
  </p:clrMapOvr>
</p:sld>
</file>

<file path=ppt/theme/theme1.xml><?xml version="1.0" encoding="utf-8"?>
<a:theme xmlns:a="http://schemas.openxmlformats.org/drawingml/2006/main" name="1_Office Theme">
  <a:themeElements>
    <a:clrScheme name="Custom 3">
      <a:dk1>
        <a:srgbClr val="0070C0"/>
      </a:dk1>
      <a:lt1>
        <a:sysClr val="window" lastClr="FFFFFF"/>
      </a:lt1>
      <a:dk2>
        <a:srgbClr val="C8C8C7"/>
      </a:dk2>
      <a:lt2>
        <a:srgbClr val="63656A"/>
      </a:lt2>
      <a:accent1>
        <a:srgbClr val="58C9E7"/>
      </a:accent1>
      <a:accent2>
        <a:srgbClr val="81BD41"/>
      </a:accent2>
      <a:accent3>
        <a:srgbClr val="FCB525"/>
      </a:accent3>
      <a:accent4>
        <a:srgbClr val="EF3A4C"/>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3">
      <a:dk1>
        <a:srgbClr val="0070C0"/>
      </a:dk1>
      <a:lt1>
        <a:sysClr val="window" lastClr="FFFFFF"/>
      </a:lt1>
      <a:dk2>
        <a:srgbClr val="C8C8C7"/>
      </a:dk2>
      <a:lt2>
        <a:srgbClr val="63656A"/>
      </a:lt2>
      <a:accent1>
        <a:srgbClr val="58C9E7"/>
      </a:accent1>
      <a:accent2>
        <a:srgbClr val="81BD41"/>
      </a:accent2>
      <a:accent3>
        <a:srgbClr val="FCB525"/>
      </a:accent3>
      <a:accent4>
        <a:srgbClr val="EF3A4C"/>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
    <Synchronization>Asynchronous</Synchronization>
    <Type>10002</Type>
    <SequenceNumber>10000</SequenceNumber>
    <Assembly>HCGCascadingMetadata, Version=1.0.0.0, Culture=neutral, PublicKeyToken=fef11715a425316d</Assembly>
    <Class>HCGCascadingMetadata.HCGDocReceiver</Class>
    <Data/>
    <Filter/>
  </Receiver>
</spe:Receivers>
</file>

<file path=customXml/item2.xml><?xml version="1.0" encoding="utf-8"?>
<?mso-contentType ?>
<FormTemplates xmlns="http://schemas.microsoft.com/sharepoint/v3/contenttype/forms">
  <Display>HCGDocViewForm</Display>
  <Edit>HCGDocEditForm</Edit>
</FormTemplates>
</file>

<file path=customXml/item3.xml><?xml version="1.0" encoding="utf-8"?>
<p:properties xmlns:p="http://schemas.microsoft.com/office/2006/metadata/properties" xmlns:xsi="http://www.w3.org/2001/XMLSchema-instance" xmlns:pc="http://schemas.microsoft.com/office/infopath/2007/PartnerControls">
  <documentManagement>
    <Engagement_x0020_MD xmlns="e497b1db-a13e-4ee7-9197-b96be736c43f" xsi:nil="true"/>
    <Contract_x0020_Comments xmlns="e497b1db-a13e-4ee7-9197-b96be736c43f" xsi:nil="true"/>
    <m2ad1529b76b46e4aab97fb1baf39063 xmlns="e497b1db-a13e-4ee7-9197-b96be736c43f">
      <Terms xmlns="http://schemas.microsoft.com/office/infopath/2007/PartnerControls">
        <TermInfo xmlns="http://schemas.microsoft.com/office/infopath/2007/PartnerControls">
          <TermName xmlns="http://schemas.microsoft.com/office/infopath/2007/PartnerControls">Analysis and Workpapers</TermName>
          <TermId xmlns="http://schemas.microsoft.com/office/infopath/2007/PartnerControls">98f50a5b-730f-4e00-85ba-0d5573a9d2bc</TermId>
        </TermInfo>
      </Terms>
    </m2ad1529b76b46e4aab97fb1baf39063>
    <Client xmlns="e497b1db-a13e-4ee7-9197-b96be736c43f" xsi:nil="true"/>
    <Engagement_x0020_Manager xmlns="e497b1db-a13e-4ee7-9197-b96be736c43f" xsi:nil="true"/>
    <Billing_x0020_Manager xmlns="e497b1db-a13e-4ee7-9197-b96be736c43f" xsi:nil="true"/>
    <Service_x0020_Line xmlns="e497b1db-a13e-4ee7-9197-b96be736c43f" xsi:nil="true"/>
    <Huron_x0020_State xmlns="e497b1db-a13e-4ee7-9197-b96be736c43f" xsi:nil="true"/>
    <Final_x0020_Date xmlns="e497b1db-a13e-4ee7-9197-b96be736c43f" xsi:nil="true"/>
    <Given_x0020_To_x0020_Client xmlns="e497b1db-a13e-4ee7-9197-b96be736c43f">No</Given_x0020_To_x0020_Client>
    <Document_x0020_Status xmlns="e497b1db-a13e-4ee7-9197-b96be736c43f">Final</Document_x0020_Status>
    <Engagement xmlns="e497b1db-a13e-4ee7-9197-b96be736c43f" xsi:nil="true"/>
    <Begin_x0020_Date xmlns="e497b1db-a13e-4ee7-9197-b96be736c43f" xsi:nil="true"/>
    <TaxCatchAll xmlns="e497b1db-a13e-4ee7-9197-b96be736c43f">
      <Value>5</Value>
      <Value>2</Value>
    </TaxCatchAll>
    <Engagement_x0020_Name xmlns="e497b1db-a13e-4ee7-9197-b96be736c43f" xsi:nil="true"/>
    <g70dec96ccbb4999b9437aaec2c08ec9 xmlns="e497b1db-a13e-4ee7-9197-b96be736c43f">
      <Terms xmlns="http://schemas.microsoft.com/office/infopath/2007/PartnerControls">
        <TermInfo xmlns="http://schemas.microsoft.com/office/infopath/2007/PartnerControls">
          <TermName xmlns="http://schemas.microsoft.com/office/infopath/2007/PartnerControls">Huron Healthcare</TermName>
          <TermId xmlns="http://schemas.microsoft.com/office/infopath/2007/PartnerControls">5fd9abb4-c4e4-49c3-a04c-aaddbed70e11</TermId>
        </TermInfo>
      </Terms>
    </g70dec96ccbb4999b9437aaec2c08ec9>
    <TaxKeywordTaxHTField xmlns="e497b1db-a13e-4ee7-9197-b96be736c43f">
      <Terms xmlns="http://schemas.microsoft.com/office/infopath/2007/PartnerControls"/>
    </TaxKeywordTaxHTField>
    <Huron_x0020_Country xmlns="e497b1db-a13e-4ee7-9197-b96be736c43f" xsi:nil="true"/>
    <_dlc_DocId xmlns="e497b1db-a13e-4ee7-9197-b96be736c43f">2ZAUCWT5AYMP-7698-9539</_dlc_DocId>
    <_dlc_DocIdUrl xmlns="e497b1db-a13e-4ee7-9197-b96be736c43f">
      <Url>https://healthcare.huronconsultinggroup.com/sales/oa/int/UKH/_layouts/DocIdRedir.aspx?ID=2ZAUCWT5AYMP-7698-9539</Url>
      <Description>2ZAUCWT5AYMP-7698-9539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onsulting Services Document" ma:contentTypeID="0x0101007CA655B1FCB135478CAA214C2412228E01008827CC10674D974CA8E38039C2EBFBF4" ma:contentTypeVersion="20" ma:contentTypeDescription="" ma:contentTypeScope="" ma:versionID="922d50ab777b93664dbff60e4cf7b3e5">
  <xsd:schema xmlns:xsd="http://www.w3.org/2001/XMLSchema" xmlns:xs="http://www.w3.org/2001/XMLSchema" xmlns:p="http://schemas.microsoft.com/office/2006/metadata/properties" xmlns:ns2="e497b1db-a13e-4ee7-9197-b96be736c43f" targetNamespace="http://schemas.microsoft.com/office/2006/metadata/properties" ma:root="true" ma:fieldsID="ceadedd5f7364d7856ea28f055c81811" ns2:_="">
    <xsd:import namespace="e497b1db-a13e-4ee7-9197-b96be736c43f"/>
    <xsd:element name="properties">
      <xsd:complexType>
        <xsd:sequence>
          <xsd:element name="documentManagement">
            <xsd:complexType>
              <xsd:all>
                <xsd:element ref="ns2:Document_x0020_Status" minOccurs="0"/>
                <xsd:element ref="ns2:Client" minOccurs="0"/>
                <xsd:element ref="ns2:Engagement" minOccurs="0"/>
                <xsd:element ref="ns2:Engagement_x0020_Name" minOccurs="0"/>
                <xsd:element ref="ns2:Begin_x0020_Date" minOccurs="0"/>
                <xsd:element ref="ns2:Final_x0020_Date" minOccurs="0"/>
                <xsd:element ref="ns2:Engagement_x0020_Manager" minOccurs="0"/>
                <xsd:element ref="ns2:Engagement_x0020_MD" minOccurs="0"/>
                <xsd:element ref="ns2:Billing_x0020_Manager" minOccurs="0"/>
                <xsd:element ref="ns2:Service_x0020_Line" minOccurs="0"/>
                <xsd:element ref="ns2:Huron_x0020_State" minOccurs="0"/>
                <xsd:element ref="ns2:Huron_x0020_Country" minOccurs="0"/>
                <xsd:element ref="ns2:Contract_x0020_Comments" minOccurs="0"/>
                <xsd:element ref="ns2:Given_x0020_To_x0020_Client" minOccurs="0"/>
                <xsd:element ref="ns2:TaxCatchAllLabel" minOccurs="0"/>
                <xsd:element ref="ns2:_dlc_DocIdUrl" minOccurs="0"/>
                <xsd:element ref="ns2:_dlc_DocIdPersistId" minOccurs="0"/>
                <xsd:element ref="ns2:TaxCatchAll" minOccurs="0"/>
                <xsd:element ref="ns2:g70dec96ccbb4999b9437aaec2c08ec9" minOccurs="0"/>
                <xsd:element ref="ns2:m2ad1529b76b46e4aab97fb1baf39063" minOccurs="0"/>
                <xsd:element ref="ns2:TaxKeywordTaxHTField"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97b1db-a13e-4ee7-9197-b96be736c43f" elementFormDefault="qualified">
    <xsd:import namespace="http://schemas.microsoft.com/office/2006/documentManagement/types"/>
    <xsd:import namespace="http://schemas.microsoft.com/office/infopath/2007/PartnerControls"/>
    <xsd:element name="Document_x0020_Status" ma:index="4" nillable="true" ma:displayName="Document Status" ma:default="WIP" ma:format="Dropdown" ma:internalName="Document_x0020_Status">
      <xsd:simpleType>
        <xsd:restriction base="dms:Choice">
          <xsd:enumeration value="WIP"/>
          <xsd:enumeration value="Final"/>
        </xsd:restriction>
      </xsd:simpleType>
    </xsd:element>
    <xsd:element name="Client" ma:index="5" nillable="true" ma:displayName="Client" ma:internalName="Client">
      <xsd:simpleType>
        <xsd:restriction base="dms:Text">
          <xsd:maxLength value="255"/>
        </xsd:restriction>
      </xsd:simpleType>
    </xsd:element>
    <xsd:element name="Engagement" ma:index="6" nillable="true" ma:displayName="Engagement No" ma:internalName="Engagement" ma:readOnly="false">
      <xsd:simpleType>
        <xsd:restriction base="dms:Text">
          <xsd:maxLength value="255"/>
        </xsd:restriction>
      </xsd:simpleType>
    </xsd:element>
    <xsd:element name="Engagement_x0020_Name" ma:index="7" nillable="true" ma:displayName="Engagement Name" ma:internalName="Engagement_x0020_Name">
      <xsd:simpleType>
        <xsd:restriction base="dms:Text">
          <xsd:maxLength value="255"/>
        </xsd:restriction>
      </xsd:simpleType>
    </xsd:element>
    <xsd:element name="Begin_x0020_Date" ma:index="8" nillable="true" ma:displayName="Engagement Start" ma:format="DateOnly" ma:internalName="Begin_x0020_Date" ma:readOnly="false">
      <xsd:simpleType>
        <xsd:restriction base="dms:DateTime"/>
      </xsd:simpleType>
    </xsd:element>
    <xsd:element name="Final_x0020_Date" ma:index="9" nillable="true" ma:displayName="Engagement End" ma:format="DateOnly" ma:internalName="Final_x0020_Date" ma:readOnly="false">
      <xsd:simpleType>
        <xsd:restriction base="dms:DateTime"/>
      </xsd:simpleType>
    </xsd:element>
    <xsd:element name="Engagement_x0020_Manager" ma:index="10" nillable="true" ma:displayName="Project Director" ma:internalName="Engagement_x0020_Manager" ma:readOnly="false">
      <xsd:simpleType>
        <xsd:restriction base="dms:Text">
          <xsd:maxLength value="255"/>
        </xsd:restriction>
      </xsd:simpleType>
    </xsd:element>
    <xsd:element name="Engagement_x0020_MD" ma:index="11" nillable="true" ma:displayName="Engagement MD" ma:internalName="Engagement_x0020_MD">
      <xsd:simpleType>
        <xsd:restriction base="dms:Text">
          <xsd:maxLength value="255"/>
        </xsd:restriction>
      </xsd:simpleType>
    </xsd:element>
    <xsd:element name="Billing_x0020_Manager" ma:index="12" nillable="true" ma:displayName="Billing Manager" ma:internalName="Billing_x0020_Manager">
      <xsd:simpleType>
        <xsd:restriction base="dms:Text">
          <xsd:maxLength value="255"/>
        </xsd:restriction>
      </xsd:simpleType>
    </xsd:element>
    <xsd:element name="Service_x0020_Line" ma:index="13" nillable="true" ma:displayName="Service Line" ma:internalName="Service_x0020_Line">
      <xsd:simpleType>
        <xsd:restriction base="dms:Text">
          <xsd:maxLength value="255"/>
        </xsd:restriction>
      </xsd:simpleType>
    </xsd:element>
    <xsd:element name="Huron_x0020_State" ma:index="14" nillable="true" ma:displayName="State" ma:internalName="Huron_x0020_State" ma:readOnly="false">
      <xsd:simpleType>
        <xsd:restriction base="dms:Text">
          <xsd:maxLength value="255"/>
        </xsd:restriction>
      </xsd:simpleType>
    </xsd:element>
    <xsd:element name="Huron_x0020_Country" ma:index="15" nillable="true" ma:displayName="Country" ma:internalName="Huron_x0020_Country" ma:readOnly="false">
      <xsd:simpleType>
        <xsd:restriction base="dms:Text">
          <xsd:maxLength value="255"/>
        </xsd:restriction>
      </xsd:simpleType>
    </xsd:element>
    <xsd:element name="Contract_x0020_Comments" ma:index="16" nillable="true" ma:displayName="Contract Comments" ma:internalName="Contract_x0020_Comments">
      <xsd:simpleType>
        <xsd:restriction base="dms:Note">
          <xsd:maxLength value="255"/>
        </xsd:restriction>
      </xsd:simpleType>
    </xsd:element>
    <xsd:element name="Given_x0020_To_x0020_Client" ma:index="17" nillable="true" ma:displayName="Given To Client" ma:default="No" ma:format="Dropdown" ma:internalName="Given_x0020_To_x0020_Client">
      <xsd:simpleType>
        <xsd:restriction base="dms:Choice">
          <xsd:enumeration value="No"/>
          <xsd:enumeration value="Yes"/>
        </xsd:restriction>
      </xsd:simpleType>
    </xsd:element>
    <xsd:element name="TaxCatchAllLabel" ma:index="22" nillable="true" ma:displayName="Taxonomy Catch All Column1" ma:hidden="true" ma:list="{4c02d914-962c-4060-9336-a304c2d79e16}" ma:internalName="TaxCatchAllLabel" ma:readOnly="true" ma:showField="CatchAllDataLabel" ma:web="559dcd3e-290e-41bb-833d-31f93edb6f6f">
      <xsd:complexType>
        <xsd:complexContent>
          <xsd:extension base="dms:MultiChoiceLookup">
            <xsd:sequence>
              <xsd:element name="Value" type="dms:Lookup" maxOccurs="unbounded" minOccurs="0" nillable="true"/>
            </xsd:sequence>
          </xsd:extension>
        </xsd:complexContent>
      </xsd:complex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4c02d914-962c-4060-9336-a304c2d79e16}" ma:internalName="TaxCatchAll" ma:showField="CatchAllData" ma:web="559dcd3e-290e-41bb-833d-31f93edb6f6f">
      <xsd:complexType>
        <xsd:complexContent>
          <xsd:extension base="dms:MultiChoiceLookup">
            <xsd:sequence>
              <xsd:element name="Value" type="dms:Lookup" maxOccurs="unbounded" minOccurs="0" nillable="true"/>
            </xsd:sequence>
          </xsd:extension>
        </xsd:complexContent>
      </xsd:complexType>
    </xsd:element>
    <xsd:element name="g70dec96ccbb4999b9437aaec2c08ec9" ma:index="26" nillable="true" ma:taxonomy="true" ma:internalName="g70dec96ccbb4999b9437aaec2c08ec9" ma:taxonomyFieldName="Area" ma:displayName="Area" ma:readOnly="false" ma:default="" ma:fieldId="{070dec96-ccbb-4999-b943-7aaec2c08ec9}" ma:sspId="be221cdd-541e-4561-82f5-28d26c3c7d2e" ma:termSetId="db376cbe-cbca-4152-b663-6f3018acd9f7" ma:anchorId="00000000-0000-0000-0000-000000000000" ma:open="false" ma:isKeyword="false">
      <xsd:complexType>
        <xsd:sequence>
          <xsd:element ref="pc:Terms" minOccurs="0" maxOccurs="1"/>
        </xsd:sequence>
      </xsd:complexType>
    </xsd:element>
    <xsd:element name="m2ad1529b76b46e4aab97fb1baf39063" ma:index="28" ma:taxonomy="true" ma:internalName="m2ad1529b76b46e4aab97fb1baf39063" ma:taxonomyFieldName="Class" ma:displayName="Class" ma:readOnly="false" ma:default="" ma:fieldId="{62ad1529-b76b-46e4-aab9-7fb1baf39063}" ma:sspId="be221cdd-541e-4561-82f5-28d26c3c7d2e" ma:termSetId="741defdb-dc5a-4d4d-8561-386e25c3f09d" ma:anchorId="00000000-0000-0000-0000-000000000000" ma:open="false" ma:isKeyword="false">
      <xsd:complexType>
        <xsd:sequence>
          <xsd:element ref="pc:Terms" minOccurs="0" maxOccurs="1"/>
        </xsd:sequence>
      </xsd:complexType>
    </xsd:element>
    <xsd:element name="TaxKeywordTaxHTField" ma:index="30" nillable="true" ma:taxonomy="true" ma:internalName="TaxKeywordTaxHTField" ma:taxonomyFieldName="TaxKeyword" ma:displayName="Enterprise Keywords" ma:fieldId="{23f27201-bee3-471e-b2e7-b64fd8b7ca38}" ma:taxonomyMulti="true" ma:sspId="be221cdd-541e-4561-82f5-28d26c3c7d2e" ma:termSetId="00000000-0000-0000-0000-000000000000" ma:anchorId="00000000-0000-0000-0000-000000000000" ma:open="true" ma:isKeyword="true">
      <xsd:complexType>
        <xsd:sequence>
          <xsd:element ref="pc:Terms" minOccurs="0" maxOccurs="1"/>
        </xsd:sequence>
      </xsd:complexType>
    </xsd:element>
    <xsd:element name="_dlc_DocId" ma:index="31"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7"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244F1-937F-4B1B-8012-DB5FE2A9FADA}">
  <ds:schemaRefs>
    <ds:schemaRef ds:uri="http://schemas.microsoft.com/sharepoint/events"/>
  </ds:schemaRefs>
</ds:datastoreItem>
</file>

<file path=customXml/itemProps2.xml><?xml version="1.0" encoding="utf-8"?>
<ds:datastoreItem xmlns:ds="http://schemas.openxmlformats.org/officeDocument/2006/customXml" ds:itemID="{15425645-8488-4200-91EC-6250410BDB33}">
  <ds:schemaRefs>
    <ds:schemaRef ds:uri="http://schemas.microsoft.com/sharepoint/v3/contenttype/forms"/>
  </ds:schemaRefs>
</ds:datastoreItem>
</file>

<file path=customXml/itemProps3.xml><?xml version="1.0" encoding="utf-8"?>
<ds:datastoreItem xmlns:ds="http://schemas.openxmlformats.org/officeDocument/2006/customXml" ds:itemID="{17E3A8D5-7E06-4741-B968-7B29C565547F}">
  <ds:schemaRef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e497b1db-a13e-4ee7-9197-b96be736c43f"/>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1826E797-01A7-4EEA-8A38-EEEB9A8D3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97b1db-a13e-4ee7-9197-b96be736c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5302</TotalTime>
  <Words>4029</Words>
  <Application>Microsoft Office PowerPoint</Application>
  <PresentationFormat>Widescreen</PresentationFormat>
  <Paragraphs>573</Paragraphs>
  <Slides>22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Arial (Body)</vt:lpstr>
      <vt:lpstr>Arial Black</vt:lpstr>
      <vt:lpstr>Arial Narrow</vt:lpstr>
      <vt:lpstr>Calibri</vt:lpstr>
      <vt:lpstr>Times New Roman</vt:lpstr>
      <vt:lpstr>1_Office Theme</vt:lpstr>
      <vt:lpstr>2_Office Theme</vt:lpstr>
      <vt:lpstr>Post-Award Implementation Team*</vt:lpstr>
      <vt:lpstr>Process Inventory: Post-Award</vt:lpstr>
      <vt:lpstr>Roles and Responsibilities – New Account Review</vt:lpstr>
      <vt:lpstr>Roles and Responsibilities – New Account Review</vt:lpstr>
      <vt:lpstr>Roles and Responsibilities – New Account Review</vt:lpstr>
      <vt:lpstr>Roles and Responsibilities – New Account Review</vt:lpstr>
      <vt:lpstr>Roles and Responsibilities – New Account Set-up</vt:lpstr>
      <vt:lpstr>Roles and Responsibilities – Account Maintenance</vt:lpstr>
      <vt:lpstr>Roles and Responsibilities – Account Maintenance</vt:lpstr>
      <vt:lpstr>Roles and Responsibilities – Account Maintenance</vt:lpstr>
      <vt:lpstr>Roles and Responsibilities – Account Maintenance</vt:lpstr>
      <vt:lpstr>Roles and Responsibilities – Account Maintenance</vt:lpstr>
      <vt:lpstr>Roles and Responsibilities – Account Maintenance</vt:lpstr>
      <vt:lpstr>Roles and Responsibilities – Account Maintenance</vt:lpstr>
      <vt:lpstr>Roles and Responsibilities – Account Close Out</vt:lpstr>
      <vt:lpstr>Roles and Responsibilities – Account Close Out</vt:lpstr>
      <vt:lpstr>Roles and Responsibilities – Account Close Out</vt:lpstr>
      <vt:lpstr>Roles and Responsibilities – Account Close Out</vt:lpstr>
      <vt:lpstr>Roles and Responsibilities – Account Close Out</vt:lpstr>
      <vt:lpstr>Service Level Commitment Overview</vt:lpstr>
      <vt:lpstr>Service Level Commitment – Post Award</vt:lpstr>
      <vt:lpstr>Service Level Commitment – Post Award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Department Effectiveness</dc:title>
  <dc:creator>Megan Cluver</dc:creator>
  <cp:lastModifiedBy>Stark, Susan M</cp:lastModifiedBy>
  <cp:revision>89</cp:revision>
  <cp:lastPrinted>2018-02-22T12:24:38Z</cp:lastPrinted>
  <dcterms:created xsi:type="dcterms:W3CDTF">2018-01-04T01:22:15Z</dcterms:created>
  <dcterms:modified xsi:type="dcterms:W3CDTF">2019-07-02T19:50:23Z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0x0101007CA655B1FCB135478CAA214C2412228E01008827CC10674D974CA8E38039C2EBFBF4</vt:lpwstr>
  </property>
  <property fmtid="{D5CDD505-2E9C-101B-9397-08002B2CF9AE}" pid="3" name="_dlc_DocIdItemGuid">
    <vt:lpwstr>06226f74-4fb2-4132-9d2b-32ab93c0347e</vt:lpwstr>
  </property>
  <property fmtid="{D5CDD505-2E9C-101B-9397-08002B2CF9AE}" pid="4" name="TaxKeyword">
    <vt:lpwstr/>
  </property>
  <property fmtid="{D5CDD505-2E9C-101B-9397-08002B2CF9AE}" pid="5" name="Class">
    <vt:lpwstr>5;#Analysis and Workpapers|98f50a5b-730f-4e00-85ba-0d5573a9d2bc</vt:lpwstr>
  </property>
  <property fmtid="{D5CDD505-2E9C-101B-9397-08002B2CF9AE}" pid="6" name="Area">
    <vt:lpwstr>2;#Huron Healthcare|5fd9abb4-c4e4-49c3-a04c-aaddbed70e11</vt:lpwstr>
  </property>
</Properties>
</file>