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9" r:id="rId1"/>
  </p:sldMasterIdLst>
  <p:sldIdLst>
    <p:sldId id="256" r:id="rId2"/>
    <p:sldId id="257" r:id="rId3"/>
    <p:sldId id="258" r:id="rId4"/>
    <p:sldId id="259" r:id="rId5"/>
    <p:sldId id="261" r:id="rId6"/>
    <p:sldId id="260"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1"/>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50666DC1-CD27-4874-9484-9D06C59FE4D0}"/>
              </a:ext>
            </a:extLst>
          </p:cNvPr>
          <p:cNvSpPr/>
          <p:nvPr/>
        </p:nvSpPr>
        <p:spPr>
          <a:xfrm>
            <a:off x="0" y="0"/>
            <a:ext cx="121920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77579F-F417-47C2-AC03-911CCED021DB}"/>
              </a:ext>
            </a:extLst>
          </p:cNvPr>
          <p:cNvSpPr>
            <a:spLocks noGrp="1"/>
          </p:cNvSpPr>
          <p:nvPr>
            <p:ph type="ctrTitle"/>
          </p:nvPr>
        </p:nvSpPr>
        <p:spPr>
          <a:xfrm>
            <a:off x="484552" y="447675"/>
            <a:ext cx="8397511" cy="2714625"/>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643E600-28DA-4780-9E00-2E12F74FF621}"/>
              </a:ext>
            </a:extLst>
          </p:cNvPr>
          <p:cNvSpPr>
            <a:spLocks noGrp="1"/>
          </p:cNvSpPr>
          <p:nvPr>
            <p:ph type="subTitle" idx="1"/>
          </p:nvPr>
        </p:nvSpPr>
        <p:spPr>
          <a:xfrm>
            <a:off x="484552" y="3602037"/>
            <a:ext cx="8397511" cy="2460625"/>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0E6F1DC-ADFB-42C9-AB34-FCB38C8123FC}"/>
              </a:ext>
            </a:extLst>
          </p:cNvPr>
          <p:cNvSpPr>
            <a:spLocks noGrp="1"/>
          </p:cNvSpPr>
          <p:nvPr>
            <p:ph type="dt" sz="half" idx="10"/>
          </p:nvPr>
        </p:nvSpPr>
        <p:spPr/>
        <p:txBody>
          <a:bodyPr/>
          <a:lstStyle/>
          <a:p>
            <a:fld id="{92538219-6E45-4D12-B767-46F92D5844D4}" type="datetime1">
              <a:rPr lang="en-US" smtClean="0"/>
              <a:t>2/16/2023</a:t>
            </a:fld>
            <a:endParaRPr lang="en-US" dirty="0"/>
          </a:p>
        </p:txBody>
      </p:sp>
      <p:sp>
        <p:nvSpPr>
          <p:cNvPr id="5" name="Footer Placeholder 4">
            <a:extLst>
              <a:ext uri="{FF2B5EF4-FFF2-40B4-BE49-F238E27FC236}">
                <a16:creationId xmlns:a16="http://schemas.microsoft.com/office/drawing/2014/main" id="{EE799E6D-BBA8-4A15-94DA-DBE8A4FDE6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803C82-8719-4FAC-94BF-2A91335FB58A}"/>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4417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68A33-CB96-4CB1-9941-753BD0824C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3EB269-70DF-4510-A313-336226558E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EA3CC-B2DC-4E87-826C-B885A7E62819}"/>
              </a:ext>
            </a:extLst>
          </p:cNvPr>
          <p:cNvSpPr>
            <a:spLocks noGrp="1"/>
          </p:cNvSpPr>
          <p:nvPr>
            <p:ph type="dt" sz="half" idx="10"/>
          </p:nvPr>
        </p:nvSpPr>
        <p:spPr/>
        <p:txBody>
          <a:bodyPr/>
          <a:lstStyle/>
          <a:p>
            <a:fld id="{836430B8-6059-41E5-A5DC-C07A76F5859A}" type="datetime1">
              <a:rPr lang="en-US" smtClean="0"/>
              <a:t>2/16/2023</a:t>
            </a:fld>
            <a:endParaRPr lang="en-US" dirty="0"/>
          </a:p>
        </p:txBody>
      </p:sp>
      <p:sp>
        <p:nvSpPr>
          <p:cNvPr id="5" name="Footer Placeholder 4">
            <a:extLst>
              <a:ext uri="{FF2B5EF4-FFF2-40B4-BE49-F238E27FC236}">
                <a16:creationId xmlns:a16="http://schemas.microsoft.com/office/drawing/2014/main" id="{7AF37F52-A7C4-4E21-A12A-02546D477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66031F-5A79-48A7-8EDC-DDD9A9E4B9FC}"/>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96842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9188483-96C4-4E9C-AA6A-E70005461AEE}"/>
              </a:ext>
            </a:extLst>
          </p:cNvPr>
          <p:cNvSpPr/>
          <p:nvPr/>
        </p:nvSpPr>
        <p:spPr>
          <a:xfrm>
            <a:off x="9144000" y="0"/>
            <a:ext cx="3048000" cy="6854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0E4FCD54-7F0B-446E-9998-93E7BD7CE74D}"/>
              </a:ext>
            </a:extLst>
          </p:cNvPr>
          <p:cNvSpPr>
            <a:spLocks noGrp="1"/>
          </p:cNvSpPr>
          <p:nvPr>
            <p:ph type="title" orient="vert"/>
          </p:nvPr>
        </p:nvSpPr>
        <p:spPr>
          <a:xfrm>
            <a:off x="9534222" y="365125"/>
            <a:ext cx="2238678"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0766238-BBF1-4672-BC09-746C6967E5DF}"/>
              </a:ext>
            </a:extLst>
          </p:cNvPr>
          <p:cNvSpPr>
            <a:spLocks noGrp="1"/>
          </p:cNvSpPr>
          <p:nvPr>
            <p:ph type="body" orient="vert" idx="1"/>
          </p:nvPr>
        </p:nvSpPr>
        <p:spPr>
          <a:xfrm>
            <a:off x="484552" y="365125"/>
            <a:ext cx="837406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8F32A5-B67B-45C1-B454-12E9FBE0C869}"/>
              </a:ext>
            </a:extLst>
          </p:cNvPr>
          <p:cNvSpPr>
            <a:spLocks noGrp="1"/>
          </p:cNvSpPr>
          <p:nvPr>
            <p:ph type="dt" sz="half" idx="10"/>
          </p:nvPr>
        </p:nvSpPr>
        <p:spPr/>
        <p:txBody>
          <a:bodyPr/>
          <a:lstStyle/>
          <a:p>
            <a:fld id="{A09D0CB7-D16E-4358-B7F4-EA4A24554592}" type="datetime1">
              <a:rPr lang="en-US" smtClean="0"/>
              <a:t>2/16/2023</a:t>
            </a:fld>
            <a:endParaRPr lang="en-US" dirty="0"/>
          </a:p>
        </p:txBody>
      </p:sp>
      <p:sp>
        <p:nvSpPr>
          <p:cNvPr id="5" name="Footer Placeholder 4">
            <a:extLst>
              <a:ext uri="{FF2B5EF4-FFF2-40B4-BE49-F238E27FC236}">
                <a16:creationId xmlns:a16="http://schemas.microsoft.com/office/drawing/2014/main" id="{48E91896-9441-4636-89D5-84E5932A1EDB}"/>
              </a:ext>
            </a:extLst>
          </p:cNvPr>
          <p:cNvSpPr>
            <a:spLocks noGrp="1"/>
          </p:cNvSpPr>
          <p:nvPr>
            <p:ph type="ftr" sz="quarter" idx="11"/>
          </p:nvPr>
        </p:nvSpPr>
        <p:spPr>
          <a:xfrm>
            <a:off x="3228110" y="6356350"/>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88937DFE-7F48-4EB0-83BC-A93F342D2618}"/>
              </a:ext>
            </a:extLst>
          </p:cNvPr>
          <p:cNvSpPr>
            <a:spLocks noGrp="1"/>
          </p:cNvSpPr>
          <p:nvPr>
            <p:ph type="sldNum" sz="quarter" idx="12"/>
          </p:nvPr>
        </p:nvSpPr>
        <p:spPr/>
        <p:txBody>
          <a:bodyPr/>
          <a:lstStyle>
            <a:lvl1pPr>
              <a:defRPr>
                <a:solidFill>
                  <a:schemeClr val="bg1">
                    <a:alpha val="80000"/>
                  </a:schemeClr>
                </a:solidFill>
              </a:defRPr>
            </a:lvl1pPr>
          </a:lstStyle>
          <a:p>
            <a:fld id="{1F646F3F-274D-499B-ABBE-824EB4ABDC3D}" type="slidenum">
              <a:rPr lang="en-US" smtClean="0"/>
              <a:pPr/>
              <a:t>‹#›</a:t>
            </a:fld>
            <a:endParaRPr lang="en-US" dirty="0"/>
          </a:p>
        </p:txBody>
      </p:sp>
    </p:spTree>
    <p:extLst>
      <p:ext uri="{BB962C8B-B14F-4D97-AF65-F5344CB8AC3E}">
        <p14:creationId xmlns:p14="http://schemas.microsoft.com/office/powerpoint/2010/main" val="2523347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CF16-986E-4D90-AA40-CDB46E2332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A6F14DA-A783-43BC-8F15-95408B89DE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58C48B6-C394-452A-94D9-D4802755D841}"/>
              </a:ext>
            </a:extLst>
          </p:cNvPr>
          <p:cNvSpPr>
            <a:spLocks noGrp="1"/>
          </p:cNvSpPr>
          <p:nvPr>
            <p:ph type="dt" sz="half" idx="10"/>
          </p:nvPr>
        </p:nvSpPr>
        <p:spPr/>
        <p:txBody>
          <a:bodyPr/>
          <a:lstStyle/>
          <a:p>
            <a:fld id="{8BB296A2-D8F0-4E17-BFD0-A6C902250D59}" type="datetime1">
              <a:rPr lang="en-US" smtClean="0"/>
              <a:t>2/16/2023</a:t>
            </a:fld>
            <a:endParaRPr lang="en-US" dirty="0"/>
          </a:p>
        </p:txBody>
      </p:sp>
      <p:sp>
        <p:nvSpPr>
          <p:cNvPr id="5" name="Footer Placeholder 4">
            <a:extLst>
              <a:ext uri="{FF2B5EF4-FFF2-40B4-BE49-F238E27FC236}">
                <a16:creationId xmlns:a16="http://schemas.microsoft.com/office/drawing/2014/main" id="{43858A8A-3DD0-41C8-9F48-F4309FA195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706C92-7C02-4D34-B3E5-D549A7A36BD3}"/>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316307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66F9FA-E6B8-4CFC-B3F1-0C075546EE33}"/>
              </a:ext>
            </a:extLst>
          </p:cNvPr>
          <p:cNvSpPr/>
          <p:nvPr/>
        </p:nvSpPr>
        <p:spPr>
          <a:xfrm>
            <a:off x="0" y="0"/>
            <a:ext cx="121920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16F270-B2AA-4935-885F-5924B1F63A3E}"/>
              </a:ext>
            </a:extLst>
          </p:cNvPr>
          <p:cNvSpPr>
            <a:spLocks noGrp="1"/>
          </p:cNvSpPr>
          <p:nvPr>
            <p:ph type="title"/>
          </p:nvPr>
        </p:nvSpPr>
        <p:spPr>
          <a:xfrm>
            <a:off x="484552" y="457200"/>
            <a:ext cx="10862898" cy="272415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22658E-3D87-4D5A-A602-847153CC4845}"/>
              </a:ext>
            </a:extLst>
          </p:cNvPr>
          <p:cNvSpPr>
            <a:spLocks noGrp="1"/>
          </p:cNvSpPr>
          <p:nvPr>
            <p:ph type="body" idx="1"/>
          </p:nvPr>
        </p:nvSpPr>
        <p:spPr>
          <a:xfrm>
            <a:off x="484552" y="3695701"/>
            <a:ext cx="10862898" cy="2393950"/>
          </a:xfr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AB1D84-A229-45B1-BD42-0DC0CE9F8DE9}"/>
              </a:ext>
            </a:extLst>
          </p:cNvPr>
          <p:cNvSpPr>
            <a:spLocks noGrp="1"/>
          </p:cNvSpPr>
          <p:nvPr>
            <p:ph type="dt" sz="half" idx="10"/>
          </p:nvPr>
        </p:nvSpPr>
        <p:spPr/>
        <p:txBody>
          <a:bodyPr/>
          <a:lstStyle/>
          <a:p>
            <a:fld id="{D9108C9C-1ACB-4C84-A002-C7E0E45B937A}" type="datetime1">
              <a:rPr lang="en-US" smtClean="0"/>
              <a:t>2/16/2023</a:t>
            </a:fld>
            <a:endParaRPr lang="en-US" dirty="0"/>
          </a:p>
        </p:txBody>
      </p:sp>
      <p:sp>
        <p:nvSpPr>
          <p:cNvPr id="5" name="Footer Placeholder 4">
            <a:extLst>
              <a:ext uri="{FF2B5EF4-FFF2-40B4-BE49-F238E27FC236}">
                <a16:creationId xmlns:a16="http://schemas.microsoft.com/office/drawing/2014/main" id="{2664EEF4-D461-49D7-8F24-8BFE2444B6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44055A-7488-4646-9E88-692036EA22DE}"/>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381747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F1F74-ED26-4F8B-BF51-3533D8404E5A}"/>
              </a:ext>
            </a:extLst>
          </p:cNvPr>
          <p:cNvSpPr>
            <a:spLocks noGrp="1"/>
          </p:cNvSpPr>
          <p:nvPr>
            <p:ph type="title"/>
          </p:nvPr>
        </p:nvSpPr>
        <p:spPr>
          <a:xfrm>
            <a:off x="484552" y="365760"/>
            <a:ext cx="11264536" cy="168751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201D2D7-7F18-43E0-9B2E-3FCD83CC83BC}"/>
              </a:ext>
            </a:extLst>
          </p:cNvPr>
          <p:cNvSpPr>
            <a:spLocks noGrp="1"/>
          </p:cNvSpPr>
          <p:nvPr>
            <p:ph sz="half" idx="1"/>
          </p:nvPr>
        </p:nvSpPr>
        <p:spPr>
          <a:xfrm>
            <a:off x="484552" y="2552699"/>
            <a:ext cx="5323703" cy="36242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FCBBB66-EB7D-4F8C-9C78-1D1C88846469}"/>
              </a:ext>
            </a:extLst>
          </p:cNvPr>
          <p:cNvSpPr>
            <a:spLocks noGrp="1"/>
          </p:cNvSpPr>
          <p:nvPr>
            <p:ph sz="half" idx="2"/>
          </p:nvPr>
        </p:nvSpPr>
        <p:spPr>
          <a:xfrm>
            <a:off x="6270162" y="2552699"/>
            <a:ext cx="5323703" cy="36242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7A684E6-393D-4587-AA45-E6734FB47AEC}"/>
              </a:ext>
            </a:extLst>
          </p:cNvPr>
          <p:cNvSpPr>
            <a:spLocks noGrp="1"/>
          </p:cNvSpPr>
          <p:nvPr>
            <p:ph type="dt" sz="half" idx="10"/>
          </p:nvPr>
        </p:nvSpPr>
        <p:spPr/>
        <p:txBody>
          <a:bodyPr/>
          <a:lstStyle/>
          <a:p>
            <a:fld id="{F49AF2A5-B297-4977-9E5B-4D3050E23689}" type="datetime1">
              <a:rPr lang="en-US" smtClean="0"/>
              <a:t>2/16/2023</a:t>
            </a:fld>
            <a:endParaRPr lang="en-US" dirty="0"/>
          </a:p>
        </p:txBody>
      </p:sp>
      <p:sp>
        <p:nvSpPr>
          <p:cNvPr id="6" name="Footer Placeholder 5">
            <a:extLst>
              <a:ext uri="{FF2B5EF4-FFF2-40B4-BE49-F238E27FC236}">
                <a16:creationId xmlns:a16="http://schemas.microsoft.com/office/drawing/2014/main" id="{0A1D8EE0-0333-4ABC-AE18-10DD5071CF2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452369-A8F0-4709-8372-B420A67DB7CC}"/>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24978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91592-4621-4D72-BC2D-F2C439F81B81}"/>
              </a:ext>
            </a:extLst>
          </p:cNvPr>
          <p:cNvSpPr>
            <a:spLocks noGrp="1"/>
          </p:cNvSpPr>
          <p:nvPr>
            <p:ph type="title"/>
          </p:nvPr>
        </p:nvSpPr>
        <p:spPr>
          <a:xfrm>
            <a:off x="484552" y="365759"/>
            <a:ext cx="10870836" cy="169164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823F5-0A90-4666-BE88-2BE0D0A61603}"/>
              </a:ext>
            </a:extLst>
          </p:cNvPr>
          <p:cNvSpPr>
            <a:spLocks noGrp="1"/>
          </p:cNvSpPr>
          <p:nvPr>
            <p:ph type="body" idx="1"/>
          </p:nvPr>
        </p:nvSpPr>
        <p:spPr>
          <a:xfrm>
            <a:off x="484552" y="2436473"/>
            <a:ext cx="5332026"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C6A7C-6260-463D-B3FD-71A07ACD0669}"/>
              </a:ext>
            </a:extLst>
          </p:cNvPr>
          <p:cNvSpPr>
            <a:spLocks noGrp="1"/>
          </p:cNvSpPr>
          <p:nvPr>
            <p:ph sz="half" idx="2"/>
          </p:nvPr>
        </p:nvSpPr>
        <p:spPr>
          <a:xfrm>
            <a:off x="484552" y="3409051"/>
            <a:ext cx="5332026" cy="27806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F2AF8D-90ED-4512-9423-C91BF73A99B2}"/>
              </a:ext>
            </a:extLst>
          </p:cNvPr>
          <p:cNvSpPr>
            <a:spLocks noGrp="1"/>
          </p:cNvSpPr>
          <p:nvPr>
            <p:ph type="body" sz="quarter" idx="3"/>
          </p:nvPr>
        </p:nvSpPr>
        <p:spPr>
          <a:xfrm>
            <a:off x="6270162" y="2436473"/>
            <a:ext cx="5358285"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D838EA-E20D-4CC3-83C2-AFE0DE9F7376}"/>
              </a:ext>
            </a:extLst>
          </p:cNvPr>
          <p:cNvSpPr>
            <a:spLocks noGrp="1"/>
          </p:cNvSpPr>
          <p:nvPr>
            <p:ph sz="quarter" idx="4"/>
          </p:nvPr>
        </p:nvSpPr>
        <p:spPr>
          <a:xfrm>
            <a:off x="6270162" y="3409051"/>
            <a:ext cx="5358285" cy="27806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3603F8A-08E1-4160-9B7E-E0CA4BF8EC3C}"/>
              </a:ext>
            </a:extLst>
          </p:cNvPr>
          <p:cNvSpPr>
            <a:spLocks noGrp="1"/>
          </p:cNvSpPr>
          <p:nvPr>
            <p:ph type="dt" sz="half" idx="10"/>
          </p:nvPr>
        </p:nvSpPr>
        <p:spPr/>
        <p:txBody>
          <a:bodyPr/>
          <a:lstStyle/>
          <a:p>
            <a:fld id="{70127434-4794-409A-9547-04789BA47588}" type="datetime1">
              <a:rPr lang="en-US" smtClean="0"/>
              <a:t>2/16/2023</a:t>
            </a:fld>
            <a:endParaRPr lang="en-US" dirty="0"/>
          </a:p>
        </p:txBody>
      </p:sp>
      <p:sp>
        <p:nvSpPr>
          <p:cNvPr id="8" name="Footer Placeholder 7">
            <a:extLst>
              <a:ext uri="{FF2B5EF4-FFF2-40B4-BE49-F238E27FC236}">
                <a16:creationId xmlns:a16="http://schemas.microsoft.com/office/drawing/2014/main" id="{118291AB-3C5C-4BE1-9E50-02F4893363E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A596E64-CD6C-4CF7-8624-FA4AE9760EEB}"/>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275565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562B3-06A0-4F2F-96EC-A062DAE2FE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FC0095-49F0-4A83-AE8C-9D13E15C2BD8}"/>
              </a:ext>
            </a:extLst>
          </p:cNvPr>
          <p:cNvSpPr>
            <a:spLocks noGrp="1"/>
          </p:cNvSpPr>
          <p:nvPr>
            <p:ph type="dt" sz="half" idx="10"/>
          </p:nvPr>
        </p:nvSpPr>
        <p:spPr/>
        <p:txBody>
          <a:bodyPr/>
          <a:lstStyle/>
          <a:p>
            <a:fld id="{85658635-357A-4E3D-B824-A5CEFDB8449C}" type="datetime1">
              <a:rPr lang="en-US" smtClean="0"/>
              <a:t>2/16/2023</a:t>
            </a:fld>
            <a:endParaRPr lang="en-US" dirty="0"/>
          </a:p>
        </p:txBody>
      </p:sp>
      <p:sp>
        <p:nvSpPr>
          <p:cNvPr id="4" name="Footer Placeholder 3">
            <a:extLst>
              <a:ext uri="{FF2B5EF4-FFF2-40B4-BE49-F238E27FC236}">
                <a16:creationId xmlns:a16="http://schemas.microsoft.com/office/drawing/2014/main" id="{61824898-D4EA-497A-8FC8-43E0D0213BE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44821F6-2C08-450C-A18C-702D7384292F}"/>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25905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FFE119-5FCA-4D9C-9C07-1B81A0BF3BFF}"/>
              </a:ext>
            </a:extLst>
          </p:cNvPr>
          <p:cNvSpPr>
            <a:spLocks noGrp="1"/>
          </p:cNvSpPr>
          <p:nvPr>
            <p:ph type="dt" sz="half" idx="10"/>
          </p:nvPr>
        </p:nvSpPr>
        <p:spPr/>
        <p:txBody>
          <a:bodyPr/>
          <a:lstStyle/>
          <a:p>
            <a:fld id="{7E86FF77-2719-4AD0-8740-0B90FF5D1EFB}" type="datetime1">
              <a:rPr lang="en-US" smtClean="0"/>
              <a:t>2/16/2023</a:t>
            </a:fld>
            <a:endParaRPr lang="en-US" dirty="0"/>
          </a:p>
        </p:txBody>
      </p:sp>
      <p:sp>
        <p:nvSpPr>
          <p:cNvPr id="3" name="Footer Placeholder 2">
            <a:extLst>
              <a:ext uri="{FF2B5EF4-FFF2-40B4-BE49-F238E27FC236}">
                <a16:creationId xmlns:a16="http://schemas.microsoft.com/office/drawing/2014/main" id="{2A2C5995-6284-4D7F-AB1C-CA8FE63A786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11E4B0D-9C21-48D0-9438-C473706814B3}"/>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50111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90AF76DA-8F95-47D9-9EB6-B1EC93437387}"/>
              </a:ext>
            </a:extLst>
          </p:cNvPr>
          <p:cNvGrpSpPr/>
          <p:nvPr/>
        </p:nvGrpSpPr>
        <p:grpSpPr>
          <a:xfrm>
            <a:off x="2" y="0"/>
            <a:ext cx="6095998" cy="6858002"/>
            <a:chOff x="1" y="4563942"/>
            <a:chExt cx="12192005" cy="2294060"/>
          </a:xfrm>
        </p:grpSpPr>
        <p:sp>
          <p:nvSpPr>
            <p:cNvPr id="28" name="Rectangle 27">
              <a:extLst>
                <a:ext uri="{FF2B5EF4-FFF2-40B4-BE49-F238E27FC236}">
                  <a16:creationId xmlns:a16="http://schemas.microsoft.com/office/drawing/2014/main" id="{31355B14-077B-4BA1-962D-6E97D93FFCCC}"/>
                </a:ext>
              </a:extLst>
            </p:cNvPr>
            <p:cNvSpPr/>
            <p:nvPr/>
          </p:nvSpPr>
          <p:spPr>
            <a:xfrm>
              <a:off x="10" y="4563942"/>
              <a:ext cx="12191996" cy="22940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7230B99F-AC6F-4973-A35E-16C87C38711D}"/>
                </a:ext>
              </a:extLst>
            </p:cNvPr>
            <p:cNvSpPr/>
            <p:nvPr/>
          </p:nvSpPr>
          <p:spPr>
            <a:xfrm>
              <a:off x="1" y="4563942"/>
              <a:ext cx="12192000" cy="2294060"/>
            </a:xfrm>
            <a:prstGeom prst="rect">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Rectangle 24">
            <a:extLst>
              <a:ext uri="{FF2B5EF4-FFF2-40B4-BE49-F238E27FC236}">
                <a16:creationId xmlns:a16="http://schemas.microsoft.com/office/drawing/2014/main" id="{58E41614-9483-47F8-A429-FB0D1C5AA89A}"/>
              </a:ext>
            </a:extLst>
          </p:cNvPr>
          <p:cNvSpPr/>
          <p:nvPr/>
        </p:nvSpPr>
        <p:spPr>
          <a:xfrm>
            <a:off x="0" y="0"/>
            <a:ext cx="6095999" cy="22911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B5E91C-3C4F-40A2-BCC6-918D3BEDD24B}"/>
              </a:ext>
            </a:extLst>
          </p:cNvPr>
          <p:cNvSpPr>
            <a:spLocks noGrp="1"/>
          </p:cNvSpPr>
          <p:nvPr>
            <p:ph type="title"/>
          </p:nvPr>
        </p:nvSpPr>
        <p:spPr>
          <a:xfrm>
            <a:off x="484552" y="457200"/>
            <a:ext cx="5287234" cy="1600200"/>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330F113-1C61-4F74-BD5B-727668BBEAFC}"/>
              </a:ext>
            </a:extLst>
          </p:cNvPr>
          <p:cNvSpPr>
            <a:spLocks noGrp="1"/>
          </p:cNvSpPr>
          <p:nvPr>
            <p:ph idx="1"/>
          </p:nvPr>
        </p:nvSpPr>
        <p:spPr>
          <a:xfrm>
            <a:off x="6270162" y="457201"/>
            <a:ext cx="5085226"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10EB228-A180-4DF6-9D5B-2CF86B6B9BB0}"/>
              </a:ext>
            </a:extLst>
          </p:cNvPr>
          <p:cNvSpPr>
            <a:spLocks noGrp="1"/>
          </p:cNvSpPr>
          <p:nvPr>
            <p:ph type="body" sz="half" idx="2"/>
          </p:nvPr>
        </p:nvSpPr>
        <p:spPr>
          <a:xfrm>
            <a:off x="484552" y="2514600"/>
            <a:ext cx="5287234" cy="33543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913719-D65D-4BAE-97B7-FAE8F39982EF}"/>
              </a:ext>
            </a:extLst>
          </p:cNvPr>
          <p:cNvSpPr>
            <a:spLocks noGrp="1"/>
          </p:cNvSpPr>
          <p:nvPr>
            <p:ph type="dt" sz="half" idx="10"/>
          </p:nvPr>
        </p:nvSpPr>
        <p:spPr/>
        <p:txBody>
          <a:bodyPr/>
          <a:lstStyle/>
          <a:p>
            <a:fld id="{6E441C83-1089-48B9-8B65-293D4C236D35}" type="datetime1">
              <a:rPr lang="en-US" smtClean="0"/>
              <a:t>2/16/2023</a:t>
            </a:fld>
            <a:endParaRPr lang="en-US" dirty="0"/>
          </a:p>
        </p:txBody>
      </p:sp>
      <p:sp>
        <p:nvSpPr>
          <p:cNvPr id="6" name="Footer Placeholder 5">
            <a:extLst>
              <a:ext uri="{FF2B5EF4-FFF2-40B4-BE49-F238E27FC236}">
                <a16:creationId xmlns:a16="http://schemas.microsoft.com/office/drawing/2014/main" id="{F747F5BB-DC3C-45D1-A0D2-05168FECA2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C344BA3-19DB-4072-9A2C-08C92361AF9C}"/>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091835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0A6909D-DC0B-4221-8140-21E981D896AF}"/>
              </a:ext>
            </a:extLst>
          </p:cNvPr>
          <p:cNvGrpSpPr/>
          <p:nvPr/>
        </p:nvGrpSpPr>
        <p:grpSpPr>
          <a:xfrm>
            <a:off x="2" y="0"/>
            <a:ext cx="6095998" cy="6858002"/>
            <a:chOff x="1" y="4563942"/>
            <a:chExt cx="12192005" cy="2294060"/>
          </a:xfrm>
        </p:grpSpPr>
        <p:sp>
          <p:nvSpPr>
            <p:cNvPr id="9" name="Rectangle 8">
              <a:extLst>
                <a:ext uri="{FF2B5EF4-FFF2-40B4-BE49-F238E27FC236}">
                  <a16:creationId xmlns:a16="http://schemas.microsoft.com/office/drawing/2014/main" id="{53D581C2-F39E-4958-A3F3-BB65AB1C5E66}"/>
                </a:ext>
              </a:extLst>
            </p:cNvPr>
            <p:cNvSpPr/>
            <p:nvPr/>
          </p:nvSpPr>
          <p:spPr>
            <a:xfrm>
              <a:off x="10" y="4563942"/>
              <a:ext cx="12191996" cy="22940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FD77040-27EF-4D2C-8D34-32337B0C8544}"/>
                </a:ext>
              </a:extLst>
            </p:cNvPr>
            <p:cNvSpPr/>
            <p:nvPr/>
          </p:nvSpPr>
          <p:spPr>
            <a:xfrm>
              <a:off x="1" y="4563942"/>
              <a:ext cx="12192000" cy="2294060"/>
            </a:xfrm>
            <a:prstGeom prst="rect">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E1A26D20-69F8-4BBC-98C0-BEB470AB8284}"/>
              </a:ext>
            </a:extLst>
          </p:cNvPr>
          <p:cNvSpPr/>
          <p:nvPr/>
        </p:nvSpPr>
        <p:spPr>
          <a:xfrm>
            <a:off x="0" y="0"/>
            <a:ext cx="6095999" cy="22911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547B6BC-4B2A-4001-9634-47473F82701E}"/>
              </a:ext>
            </a:extLst>
          </p:cNvPr>
          <p:cNvSpPr>
            <a:spLocks noGrp="1"/>
          </p:cNvSpPr>
          <p:nvPr>
            <p:ph type="title"/>
          </p:nvPr>
        </p:nvSpPr>
        <p:spPr>
          <a:xfrm>
            <a:off x="484552" y="457200"/>
            <a:ext cx="5211519" cy="1600200"/>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497D074-2CCB-4AB8-A7A0-7847D3C1EF8A}"/>
              </a:ext>
            </a:extLst>
          </p:cNvPr>
          <p:cNvSpPr>
            <a:spLocks noGrp="1"/>
          </p:cNvSpPr>
          <p:nvPr>
            <p:ph type="pic" idx="1"/>
          </p:nvPr>
        </p:nvSpPr>
        <p:spPr>
          <a:xfrm>
            <a:off x="6270162" y="457201"/>
            <a:ext cx="5085226"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51FB94BD-D906-4213-9F31-1BE17A86F926}"/>
              </a:ext>
            </a:extLst>
          </p:cNvPr>
          <p:cNvSpPr>
            <a:spLocks noGrp="1"/>
          </p:cNvSpPr>
          <p:nvPr>
            <p:ph type="body" sz="half" idx="2"/>
          </p:nvPr>
        </p:nvSpPr>
        <p:spPr>
          <a:xfrm>
            <a:off x="484552" y="2514600"/>
            <a:ext cx="5211519" cy="33543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1B8431-70CB-4E9F-8A49-CDFF18554212}"/>
              </a:ext>
            </a:extLst>
          </p:cNvPr>
          <p:cNvSpPr>
            <a:spLocks noGrp="1"/>
          </p:cNvSpPr>
          <p:nvPr>
            <p:ph type="dt" sz="half" idx="10"/>
          </p:nvPr>
        </p:nvSpPr>
        <p:spPr/>
        <p:txBody>
          <a:bodyPr/>
          <a:lstStyle/>
          <a:p>
            <a:fld id="{D162FE45-CC1E-47DB-8B82-6CF0636FBDB8}" type="datetime1">
              <a:rPr lang="en-US" smtClean="0"/>
              <a:t>2/16/2023</a:t>
            </a:fld>
            <a:endParaRPr lang="en-US" dirty="0"/>
          </a:p>
        </p:txBody>
      </p:sp>
      <p:sp>
        <p:nvSpPr>
          <p:cNvPr id="6" name="Footer Placeholder 5">
            <a:extLst>
              <a:ext uri="{FF2B5EF4-FFF2-40B4-BE49-F238E27FC236}">
                <a16:creationId xmlns:a16="http://schemas.microsoft.com/office/drawing/2014/main" id="{ADD2F293-170E-410E-88BF-187A63C5E0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ED93A2-588D-43B5-B6FA-0B7892E6E138}"/>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93339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A26A151-13BF-4305-A6DC-9DC7C9877195}"/>
              </a:ext>
            </a:extLst>
          </p:cNvPr>
          <p:cNvSpPr/>
          <p:nvPr/>
        </p:nvSpPr>
        <p:spPr>
          <a:xfrm>
            <a:off x="0" y="0"/>
            <a:ext cx="12192000" cy="22911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3DEE6AE3-3BCC-4B3B-AC4E-60F91014449A}"/>
              </a:ext>
            </a:extLst>
          </p:cNvPr>
          <p:cNvSpPr>
            <a:spLocks noGrp="1"/>
          </p:cNvSpPr>
          <p:nvPr>
            <p:ph type="title"/>
          </p:nvPr>
        </p:nvSpPr>
        <p:spPr>
          <a:xfrm>
            <a:off x="484552" y="365125"/>
            <a:ext cx="10869248" cy="168751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4CB514A-E7EA-41A8-ADBA-85CA1DF6D349}"/>
              </a:ext>
            </a:extLst>
          </p:cNvPr>
          <p:cNvSpPr>
            <a:spLocks noGrp="1"/>
          </p:cNvSpPr>
          <p:nvPr>
            <p:ph type="body" idx="1"/>
          </p:nvPr>
        </p:nvSpPr>
        <p:spPr>
          <a:xfrm>
            <a:off x="484552" y="2576513"/>
            <a:ext cx="10869248" cy="36004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9CB0BD-D6E3-4B3D-BCBB-6FECA5D6323C}"/>
              </a:ext>
            </a:extLst>
          </p:cNvPr>
          <p:cNvSpPr>
            <a:spLocks noGrp="1"/>
          </p:cNvSpPr>
          <p:nvPr>
            <p:ph type="dt" sz="half" idx="2"/>
          </p:nvPr>
        </p:nvSpPr>
        <p:spPr>
          <a:xfrm>
            <a:off x="146221" y="6357208"/>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1FC8E16-3C03-4238-9C6F-B34F3D10F77E}" type="datetime1">
              <a:rPr lang="en-US" smtClean="0"/>
              <a:t>2/16/2023</a:t>
            </a:fld>
            <a:endParaRPr lang="en-US" dirty="0"/>
          </a:p>
        </p:txBody>
      </p:sp>
      <p:sp>
        <p:nvSpPr>
          <p:cNvPr id="5" name="Footer Placeholder 4">
            <a:extLst>
              <a:ext uri="{FF2B5EF4-FFF2-40B4-BE49-F238E27FC236}">
                <a16:creationId xmlns:a16="http://schemas.microsoft.com/office/drawing/2014/main" id="{A84147F7-B466-4892-BE27-876F947515C8}"/>
              </a:ext>
            </a:extLst>
          </p:cNvPr>
          <p:cNvSpPr>
            <a:spLocks noGrp="1"/>
          </p:cNvSpPr>
          <p:nvPr>
            <p:ph type="ftr" sz="quarter" idx="3"/>
          </p:nvPr>
        </p:nvSpPr>
        <p:spPr>
          <a:xfrm>
            <a:off x="6270162" y="6356350"/>
            <a:ext cx="411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64B4FE0-65CC-4435-A6AF-150E52F35BB8}"/>
              </a:ext>
            </a:extLst>
          </p:cNvPr>
          <p:cNvSpPr>
            <a:spLocks noGrp="1"/>
          </p:cNvSpPr>
          <p:nvPr>
            <p:ph type="sldNum" sz="quarter" idx="4"/>
          </p:nvPr>
        </p:nvSpPr>
        <p:spPr>
          <a:xfrm>
            <a:off x="10764983" y="6356350"/>
            <a:ext cx="1280796"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646F3F-274D-499B-ABBE-824EB4ABDC3D}" type="slidenum">
              <a:rPr lang="en-US" smtClean="0"/>
              <a:pPr/>
              <a:t>‹#›</a:t>
            </a:fld>
            <a:endParaRPr lang="en-US" dirty="0"/>
          </a:p>
        </p:txBody>
      </p:sp>
    </p:spTree>
    <p:extLst>
      <p:ext uri="{BB962C8B-B14F-4D97-AF65-F5344CB8AC3E}">
        <p14:creationId xmlns:p14="http://schemas.microsoft.com/office/powerpoint/2010/main" val="184818442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sldNum="0" hdr="0" ftr="0" dt="0"/>
  <p:txStyles>
    <p:titleStyle>
      <a:lvl1pPr algn="l" defTabSz="914400" rtl="0" eaLnBrk="1" latinLnBrk="0" hangingPunct="1">
        <a:lnSpc>
          <a:spcPct val="100000"/>
        </a:lnSpc>
        <a:spcBef>
          <a:spcPct val="0"/>
        </a:spcBef>
        <a:buNone/>
        <a:defRPr sz="5400" kern="1200">
          <a:solidFill>
            <a:schemeClr val="bg1"/>
          </a:solidFill>
          <a:latin typeface="+mj-lt"/>
          <a:ea typeface="+mj-ea"/>
          <a:cs typeface="+mj-cs"/>
        </a:defRPr>
      </a:lvl1pPr>
    </p:titleStyle>
    <p:bodyStyle>
      <a:lvl1pPr marL="0" indent="0" algn="l" defTabSz="914400" rtl="0" eaLnBrk="1" latinLnBrk="0" hangingPunct="1">
        <a:lnSpc>
          <a:spcPct val="120000"/>
        </a:lnSpc>
        <a:spcBef>
          <a:spcPts val="1000"/>
        </a:spcBef>
        <a:buFont typeface="Arial" panose="020B06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20000"/>
        </a:lnSpc>
        <a:spcBef>
          <a:spcPts val="500"/>
        </a:spcBef>
        <a:buFont typeface="Arial" panose="020B06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2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grants@kswf.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22">
            <a:extLst>
              <a:ext uri="{FF2B5EF4-FFF2-40B4-BE49-F238E27FC236}">
                <a16:creationId xmlns:a16="http://schemas.microsoft.com/office/drawing/2014/main" id="{0BE66D35-6371-4809-9433-1EBF879150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24">
            <a:extLst>
              <a:ext uri="{FF2B5EF4-FFF2-40B4-BE49-F238E27FC236}">
                <a16:creationId xmlns:a16="http://schemas.microsoft.com/office/drawing/2014/main" id="{72EF3F9A-9717-4ACB-A30D-96694842C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3047998" cy="45739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0FE8B9B2-ECF1-DD74-4765-2E66F7252F1D}"/>
              </a:ext>
            </a:extLst>
          </p:cNvPr>
          <p:cNvSpPr>
            <a:spLocks noGrp="1"/>
          </p:cNvSpPr>
          <p:nvPr>
            <p:ph type="ctrTitle"/>
          </p:nvPr>
        </p:nvSpPr>
        <p:spPr>
          <a:xfrm>
            <a:off x="95421" y="952500"/>
            <a:ext cx="2628785" cy="4349750"/>
          </a:xfrm>
        </p:spPr>
        <p:txBody>
          <a:bodyPr anchor="ctr">
            <a:normAutofit/>
          </a:bodyPr>
          <a:lstStyle/>
          <a:p>
            <a:r>
              <a:rPr lang="en-US" sz="1800" dirty="0">
                <a:effectLst/>
                <a:latin typeface="Helvetica" pitchFamily="2" charset="0"/>
              </a:rPr>
              <a:t>Kentucky Social Welfare Foundation</a:t>
            </a:r>
            <a:br>
              <a:rPr lang="en-US" sz="1800" dirty="0">
                <a:effectLst/>
                <a:latin typeface="Helvetica" pitchFamily="2" charset="0"/>
              </a:rPr>
            </a:br>
            <a:r>
              <a:rPr lang="en-US" sz="1800" dirty="0">
                <a:effectLst/>
                <a:latin typeface="Helvetica" pitchFamily="2" charset="0"/>
              </a:rPr>
              <a:t>ATTN: Administrative Assistant</a:t>
            </a:r>
            <a:br>
              <a:rPr lang="en-US" sz="1800" dirty="0">
                <a:effectLst/>
                <a:latin typeface="Helvetica" pitchFamily="2" charset="0"/>
              </a:rPr>
            </a:br>
            <a:r>
              <a:rPr lang="en-US" sz="1800" dirty="0">
                <a:effectLst/>
                <a:latin typeface="Helvetica" pitchFamily="2" charset="0"/>
              </a:rPr>
              <a:t>P.O. Box 1288</a:t>
            </a:r>
            <a:br>
              <a:rPr lang="en-US" sz="1800" dirty="0">
                <a:effectLst/>
                <a:latin typeface="Helvetica" pitchFamily="2" charset="0"/>
              </a:rPr>
            </a:br>
            <a:r>
              <a:rPr lang="en-US" sz="1800" dirty="0">
                <a:effectLst/>
                <a:latin typeface="Helvetica" pitchFamily="2" charset="0"/>
              </a:rPr>
              <a:t>Union, Kentucky 41091</a:t>
            </a:r>
            <a:br>
              <a:rPr lang="en-US" sz="1800" dirty="0">
                <a:effectLst/>
                <a:latin typeface="Helvetica" pitchFamily="2" charset="0"/>
              </a:rPr>
            </a:br>
            <a:br>
              <a:rPr lang="en-US" sz="1800" dirty="0">
                <a:effectLst/>
                <a:latin typeface="Helvetica" pitchFamily="2" charset="0"/>
              </a:rPr>
            </a:br>
            <a:r>
              <a:rPr lang="en-US" sz="1800" dirty="0" err="1">
                <a:solidFill>
                  <a:srgbClr val="00B0F0"/>
                </a:solidFill>
                <a:effectLst/>
                <a:latin typeface="Helvetica" pitchFamily="2" charset="0"/>
              </a:rPr>
              <a:t>kswf.org</a:t>
            </a:r>
            <a:br>
              <a:rPr lang="en-US" sz="1800" dirty="0">
                <a:effectLst/>
                <a:latin typeface="Helvetica" pitchFamily="2" charset="0"/>
              </a:rPr>
            </a:br>
            <a:r>
              <a:rPr lang="en-US" sz="1800" dirty="0">
                <a:solidFill>
                  <a:srgbClr val="00B0F0"/>
                </a:solidFill>
                <a:effectLst/>
                <a:latin typeface="Helvetica" pitchFamily="2" charset="0"/>
                <a:hlinkClick r:id="rId2">
                  <a:extLst>
                    <a:ext uri="{A12FA001-AC4F-418D-AE19-62706E023703}">
                      <ahyp:hlinkClr xmlns:ahyp="http://schemas.microsoft.com/office/drawing/2018/hyperlinkcolor" val="tx"/>
                    </a:ext>
                  </a:extLst>
                </a:hlinkClick>
              </a:rPr>
              <a:t>grants@kswf.org</a:t>
            </a:r>
            <a:br>
              <a:rPr lang="en-US" sz="1800" dirty="0">
                <a:solidFill>
                  <a:srgbClr val="00B0F0"/>
                </a:solidFill>
                <a:effectLst/>
                <a:latin typeface="Helvetica" pitchFamily="2" charset="0"/>
              </a:rPr>
            </a:br>
            <a:br>
              <a:rPr lang="en-US" sz="1800" dirty="0">
                <a:solidFill>
                  <a:srgbClr val="00B0F0"/>
                </a:solidFill>
                <a:effectLst/>
                <a:latin typeface="Helvetica" pitchFamily="2" charset="0"/>
              </a:rPr>
            </a:br>
            <a:r>
              <a:rPr lang="en-US" sz="1800" dirty="0">
                <a:effectLst/>
                <a:latin typeface="Helvetica" pitchFamily="2" charset="0"/>
              </a:rPr>
              <a:t>Anne Eason, LCSW</a:t>
            </a:r>
            <a:br>
              <a:rPr lang="en-US" sz="1800" dirty="0">
                <a:effectLst/>
                <a:latin typeface="Helvetica" pitchFamily="2" charset="0"/>
              </a:rPr>
            </a:br>
            <a:r>
              <a:rPr lang="en-US" sz="1800" dirty="0">
                <a:effectLst/>
                <a:latin typeface="Helvetica" pitchFamily="2" charset="0"/>
              </a:rPr>
              <a:t>Chairperson, KSWF</a:t>
            </a:r>
            <a:br>
              <a:rPr lang="en-US" sz="1800" dirty="0">
                <a:effectLst/>
                <a:latin typeface="Helvetica" pitchFamily="2" charset="0"/>
              </a:rPr>
            </a:br>
            <a:br>
              <a:rPr lang="en-US" sz="1800" dirty="0">
                <a:effectLst/>
                <a:latin typeface="Helvetica" pitchFamily="2" charset="0"/>
              </a:rPr>
            </a:br>
            <a:endParaRPr lang="en-US" sz="1800" dirty="0"/>
          </a:p>
        </p:txBody>
      </p:sp>
      <p:grpSp>
        <p:nvGrpSpPr>
          <p:cNvPr id="27" name="Group 26">
            <a:extLst>
              <a:ext uri="{FF2B5EF4-FFF2-40B4-BE49-F238E27FC236}">
                <a16:creationId xmlns:a16="http://schemas.microsoft.com/office/drawing/2014/main" id="{0EB82B4C-9249-4CFC-A372-7B0FF5E36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565226"/>
            <a:ext cx="3048003" cy="2292774"/>
            <a:chOff x="6096002" y="-9073"/>
            <a:chExt cx="6095998" cy="6867073"/>
          </a:xfrm>
        </p:grpSpPr>
        <p:sp>
          <p:nvSpPr>
            <p:cNvPr id="28" name="Rectangle 27">
              <a:extLst>
                <a:ext uri="{FF2B5EF4-FFF2-40B4-BE49-F238E27FC236}">
                  <a16:creationId xmlns:a16="http://schemas.microsoft.com/office/drawing/2014/main" id="{41B9437E-0974-4AB4-8491-D8BDD841D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2" y="-9073"/>
              <a:ext cx="6095998" cy="68670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28">
              <a:extLst>
                <a:ext uri="{FF2B5EF4-FFF2-40B4-BE49-F238E27FC236}">
                  <a16:creationId xmlns:a16="http://schemas.microsoft.com/office/drawing/2014/main" id="{CDCB975E-33D1-4FB0-AA40-C2250AA66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2" y="-6987"/>
              <a:ext cx="6095998" cy="6864987"/>
            </a:xfrm>
            <a:prstGeom prst="rect">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Picture 6" descr="A picture containing text, gambling house, room&#10;&#10;Description automatically generated">
            <a:extLst>
              <a:ext uri="{FF2B5EF4-FFF2-40B4-BE49-F238E27FC236}">
                <a16:creationId xmlns:a16="http://schemas.microsoft.com/office/drawing/2014/main" id="{7283EB64-230D-FA2A-FA12-740A9016B67A}"/>
              </a:ext>
            </a:extLst>
          </p:cNvPr>
          <p:cNvPicPr>
            <a:picLocks noChangeAspect="1"/>
          </p:cNvPicPr>
          <p:nvPr/>
        </p:nvPicPr>
        <p:blipFill>
          <a:blip r:embed="rId3"/>
          <a:stretch>
            <a:fillRect/>
          </a:stretch>
        </p:blipFill>
        <p:spPr>
          <a:xfrm>
            <a:off x="4219085" y="609600"/>
            <a:ext cx="6763037" cy="5562600"/>
          </a:xfrm>
          <a:prstGeom prst="rect">
            <a:avLst/>
          </a:prstGeom>
        </p:spPr>
      </p:pic>
    </p:spTree>
    <p:extLst>
      <p:ext uri="{BB962C8B-B14F-4D97-AF65-F5344CB8AC3E}">
        <p14:creationId xmlns:p14="http://schemas.microsoft.com/office/powerpoint/2010/main" val="112206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1B91F-82E5-998F-CC3F-3A9089681B66}"/>
              </a:ext>
            </a:extLst>
          </p:cNvPr>
          <p:cNvSpPr>
            <a:spLocks noGrp="1"/>
          </p:cNvSpPr>
          <p:nvPr>
            <p:ph type="title"/>
          </p:nvPr>
        </p:nvSpPr>
        <p:spPr/>
        <p:txBody>
          <a:bodyPr/>
          <a:lstStyle/>
          <a:p>
            <a:pPr algn="ctr"/>
            <a:r>
              <a:rPr lang="en-US" dirty="0"/>
              <a:t>Contact Information</a:t>
            </a:r>
          </a:p>
        </p:txBody>
      </p:sp>
      <p:sp>
        <p:nvSpPr>
          <p:cNvPr id="4" name="TextBox 3">
            <a:extLst>
              <a:ext uri="{FF2B5EF4-FFF2-40B4-BE49-F238E27FC236}">
                <a16:creationId xmlns:a16="http://schemas.microsoft.com/office/drawing/2014/main" id="{E37AF0D2-7072-13B6-B721-BFF06ACC9E04}"/>
              </a:ext>
            </a:extLst>
          </p:cNvPr>
          <p:cNvSpPr txBox="1"/>
          <p:nvPr/>
        </p:nvSpPr>
        <p:spPr>
          <a:xfrm>
            <a:off x="3048000" y="2551837"/>
            <a:ext cx="6096000" cy="3108543"/>
          </a:xfrm>
          <a:prstGeom prst="rect">
            <a:avLst/>
          </a:prstGeom>
          <a:noFill/>
        </p:spPr>
        <p:txBody>
          <a:bodyPr wrap="square">
            <a:spAutoFit/>
          </a:bodyPr>
          <a:lstStyle/>
          <a:p>
            <a:r>
              <a:rPr lang="en-US" sz="2800" dirty="0">
                <a:effectLst/>
                <a:latin typeface="Helvetica" pitchFamily="2" charset="0"/>
              </a:rPr>
              <a:t>Kentucky Social Welfare Foundation</a:t>
            </a:r>
            <a:br>
              <a:rPr lang="en-US" sz="2800" dirty="0">
                <a:effectLst/>
                <a:latin typeface="Helvetica" pitchFamily="2" charset="0"/>
              </a:rPr>
            </a:br>
            <a:r>
              <a:rPr lang="en-US" sz="2800" dirty="0">
                <a:effectLst/>
                <a:latin typeface="Helvetica" pitchFamily="2" charset="0"/>
              </a:rPr>
              <a:t>ATTN: Administrative Assistant</a:t>
            </a:r>
            <a:br>
              <a:rPr lang="en-US" sz="2800" dirty="0">
                <a:effectLst/>
                <a:latin typeface="Helvetica" pitchFamily="2" charset="0"/>
              </a:rPr>
            </a:br>
            <a:r>
              <a:rPr lang="en-US" sz="2800" dirty="0">
                <a:effectLst/>
                <a:latin typeface="Helvetica" pitchFamily="2" charset="0"/>
              </a:rPr>
              <a:t>P.O. Box 1288</a:t>
            </a:r>
            <a:br>
              <a:rPr lang="en-US" sz="2800" dirty="0">
                <a:effectLst/>
                <a:latin typeface="Helvetica" pitchFamily="2" charset="0"/>
              </a:rPr>
            </a:br>
            <a:r>
              <a:rPr lang="en-US" sz="2800" dirty="0">
                <a:effectLst/>
                <a:latin typeface="Helvetica" pitchFamily="2" charset="0"/>
              </a:rPr>
              <a:t>Union, Kentucky 41091</a:t>
            </a:r>
            <a:br>
              <a:rPr lang="en-US" sz="2800" dirty="0">
                <a:effectLst/>
                <a:latin typeface="Helvetica" pitchFamily="2" charset="0"/>
              </a:rPr>
            </a:br>
            <a:br>
              <a:rPr lang="en-US" sz="2800" dirty="0">
                <a:effectLst/>
                <a:latin typeface="Helvetica" pitchFamily="2" charset="0"/>
              </a:rPr>
            </a:br>
            <a:r>
              <a:rPr lang="en-US" sz="2800" dirty="0">
                <a:effectLst/>
                <a:latin typeface="Helvetica" pitchFamily="2" charset="0"/>
              </a:rPr>
              <a:t>kswf.org</a:t>
            </a:r>
          </a:p>
          <a:p>
            <a:r>
              <a:rPr lang="en-US" sz="2800" dirty="0">
                <a:latin typeface="Helvetica" pitchFamily="2" charset="0"/>
              </a:rPr>
              <a:t>grants@kswf.org</a:t>
            </a:r>
            <a:endParaRPr lang="en-US" sz="2800" dirty="0"/>
          </a:p>
        </p:txBody>
      </p:sp>
    </p:spTree>
    <p:extLst>
      <p:ext uri="{BB962C8B-B14F-4D97-AF65-F5344CB8AC3E}">
        <p14:creationId xmlns:p14="http://schemas.microsoft.com/office/powerpoint/2010/main" val="937919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920A7-1C0B-C652-E9EF-0B3F613B9D84}"/>
              </a:ext>
            </a:extLst>
          </p:cNvPr>
          <p:cNvSpPr>
            <a:spLocks noGrp="1"/>
          </p:cNvSpPr>
          <p:nvPr>
            <p:ph type="title"/>
          </p:nvPr>
        </p:nvSpPr>
        <p:spPr/>
        <p:txBody>
          <a:bodyPr/>
          <a:lstStyle/>
          <a:p>
            <a:pPr algn="ctr"/>
            <a:r>
              <a:rPr lang="en-US" dirty="0"/>
              <a:t>Who are we???</a:t>
            </a:r>
          </a:p>
        </p:txBody>
      </p:sp>
      <p:sp>
        <p:nvSpPr>
          <p:cNvPr id="3" name="Content Placeholder 2">
            <a:extLst>
              <a:ext uri="{FF2B5EF4-FFF2-40B4-BE49-F238E27FC236}">
                <a16:creationId xmlns:a16="http://schemas.microsoft.com/office/drawing/2014/main" id="{583DDBF2-40D9-BD62-8EF9-668E029E53EA}"/>
              </a:ext>
            </a:extLst>
          </p:cNvPr>
          <p:cNvSpPr>
            <a:spLocks noGrp="1"/>
          </p:cNvSpPr>
          <p:nvPr>
            <p:ph idx="1"/>
          </p:nvPr>
        </p:nvSpPr>
        <p:spPr/>
        <p:txBody>
          <a:bodyPr/>
          <a:lstStyle/>
          <a:p>
            <a:pPr marL="342900" indent="-342900">
              <a:buFont typeface="Arial" panose="020B0604020202020204" pitchFamily="34" charset="0"/>
              <a:buChar char="•"/>
            </a:pPr>
            <a:r>
              <a:rPr lang="en-US" dirty="0"/>
              <a:t>Charitable Foundation, Founded in 1948</a:t>
            </a:r>
          </a:p>
          <a:p>
            <a:pPr marL="342900" indent="-342900">
              <a:buFont typeface="Arial" panose="020B0604020202020204" pitchFamily="34" charset="0"/>
              <a:buChar char="•"/>
            </a:pPr>
            <a:r>
              <a:rPr lang="en-US" dirty="0"/>
              <a:t>Endowed by Martha Davis – Kentucky Social Worker</a:t>
            </a:r>
          </a:p>
          <a:p>
            <a:pPr marL="342900" indent="-342900">
              <a:buFont typeface="Arial" panose="020B0604020202020204" pitchFamily="34" charset="0"/>
              <a:buChar char="•"/>
            </a:pPr>
            <a:r>
              <a:rPr lang="en-US" dirty="0"/>
              <a:t>Governed by Board of Trustees - social workers and other interested citizens of Kentucky </a:t>
            </a:r>
          </a:p>
          <a:p>
            <a:pPr marL="342900" indent="-342900">
              <a:buFont typeface="Arial" panose="020B0604020202020204" pitchFamily="34" charset="0"/>
              <a:buChar char="•"/>
            </a:pPr>
            <a:r>
              <a:rPr lang="en-US" dirty="0"/>
              <a:t>Distribute grants to non-profit organizations in Kentucky</a:t>
            </a:r>
          </a:p>
          <a:p>
            <a:pPr marL="342900" indent="-342900">
              <a:buFont typeface="Arial" panose="020B0604020202020204" pitchFamily="34" charset="0"/>
              <a:buChar char="•"/>
            </a:pPr>
            <a:r>
              <a:rPr lang="en-US" dirty="0"/>
              <a:t>2 grant cycles/year</a:t>
            </a:r>
          </a:p>
        </p:txBody>
      </p:sp>
    </p:spTree>
    <p:extLst>
      <p:ext uri="{BB962C8B-B14F-4D97-AF65-F5344CB8AC3E}">
        <p14:creationId xmlns:p14="http://schemas.microsoft.com/office/powerpoint/2010/main" val="157213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B63DE-B50B-CA3E-8AA3-63E5351CA0B8}"/>
              </a:ext>
            </a:extLst>
          </p:cNvPr>
          <p:cNvSpPr>
            <a:spLocks noGrp="1"/>
          </p:cNvSpPr>
          <p:nvPr>
            <p:ph type="title"/>
          </p:nvPr>
        </p:nvSpPr>
        <p:spPr/>
        <p:txBody>
          <a:bodyPr/>
          <a:lstStyle/>
          <a:p>
            <a:pPr algn="ctr"/>
            <a:r>
              <a:rPr lang="en-US" dirty="0"/>
              <a:t>Our Mission</a:t>
            </a:r>
          </a:p>
        </p:txBody>
      </p:sp>
      <p:sp>
        <p:nvSpPr>
          <p:cNvPr id="3" name="Content Placeholder 2">
            <a:extLst>
              <a:ext uri="{FF2B5EF4-FFF2-40B4-BE49-F238E27FC236}">
                <a16:creationId xmlns:a16="http://schemas.microsoft.com/office/drawing/2014/main" id="{C1F75BA1-3AF1-5CBF-EFCD-FE956658D3CB}"/>
              </a:ext>
            </a:extLst>
          </p:cNvPr>
          <p:cNvSpPr>
            <a:spLocks noGrp="1"/>
          </p:cNvSpPr>
          <p:nvPr>
            <p:ph idx="1"/>
          </p:nvPr>
        </p:nvSpPr>
        <p:spPr/>
        <p:txBody>
          <a:bodyPr>
            <a:normAutofit fontScale="70000" lnSpcReduction="20000"/>
          </a:bodyPr>
          <a:lstStyle/>
          <a:p>
            <a:pPr algn="l" fontAlgn="base"/>
            <a:r>
              <a:rPr lang="en-US" b="1" i="0" u="none" strike="noStrike" dirty="0">
                <a:solidFill>
                  <a:srgbClr val="13354D"/>
                </a:solidFill>
                <a:effectLst/>
                <a:latin typeface="Sahitya"/>
              </a:rPr>
              <a:t>Purpose:</a:t>
            </a:r>
          </a:p>
          <a:p>
            <a:pPr algn="l" fontAlgn="base"/>
            <a:r>
              <a:rPr lang="en-US" b="0" i="0" dirty="0">
                <a:solidFill>
                  <a:srgbClr val="00111E"/>
                </a:solidFill>
                <a:effectLst/>
                <a:latin typeface="Lato" panose="020F0502020204030203" pitchFamily="34" charset="0"/>
              </a:rPr>
              <a:t>The purpose of the Kentucky Social Welfare Foundation is to improve quality of life and opportunity among Kentuckians who experience diminished economic opportunities, whether due to poverty, poor health, disability, or inequality.</a:t>
            </a:r>
          </a:p>
          <a:p>
            <a:pPr algn="l" fontAlgn="base"/>
            <a:r>
              <a:rPr lang="en-US" b="0" i="0" dirty="0">
                <a:solidFill>
                  <a:srgbClr val="00111E"/>
                </a:solidFill>
                <a:effectLst/>
                <a:latin typeface="Lato" panose="020F0502020204030203" pitchFamily="34" charset="0"/>
              </a:rPr>
              <a:t>Targeting our grants to rural areas, small towns, and geographic areas of special need, KSWF seeks to promote efficient and effective social welfare organizations and methods for providing “self-help and training.”</a:t>
            </a:r>
          </a:p>
          <a:p>
            <a:pPr algn="l" fontAlgn="base"/>
            <a:r>
              <a:rPr lang="en-US" b="0" i="0" dirty="0">
                <a:solidFill>
                  <a:srgbClr val="00111E"/>
                </a:solidFill>
                <a:effectLst/>
                <a:latin typeface="Lato" panose="020F0502020204030203" pitchFamily="34" charset="0"/>
              </a:rPr>
              <a:t>KSWF fulfills this purpose through monetary grants to established non-profit organizations that will:</a:t>
            </a:r>
          </a:p>
          <a:p>
            <a:pPr algn="l" fontAlgn="base">
              <a:buFont typeface="Arial" panose="020B0604020202020204" pitchFamily="34" charset="0"/>
              <a:buChar char="•"/>
            </a:pPr>
            <a:r>
              <a:rPr lang="en-US" b="0" i="0" dirty="0">
                <a:solidFill>
                  <a:srgbClr val="00111E"/>
                </a:solidFill>
                <a:effectLst/>
                <a:latin typeface="Lato" panose="020F0502020204030203" pitchFamily="34" charset="0"/>
              </a:rPr>
              <a:t> </a:t>
            </a:r>
            <a:r>
              <a:rPr lang="en-US" b="1" i="0" dirty="0">
                <a:solidFill>
                  <a:srgbClr val="00111E"/>
                </a:solidFill>
                <a:effectLst/>
                <a:latin typeface="Lato" panose="020F0502020204030203" pitchFamily="34" charset="0"/>
              </a:rPr>
              <a:t>“enlarge and broaden their scope of operation”</a:t>
            </a:r>
            <a:endParaRPr lang="en-US" b="0" i="0" dirty="0">
              <a:solidFill>
                <a:srgbClr val="00111E"/>
              </a:solidFill>
              <a:effectLst/>
              <a:latin typeface="Lato" panose="020F0502020204030203" pitchFamily="34" charset="0"/>
            </a:endParaRPr>
          </a:p>
          <a:p>
            <a:pPr algn="l" fontAlgn="base"/>
            <a:r>
              <a:rPr lang="en-US" b="0" i="0" dirty="0">
                <a:solidFill>
                  <a:srgbClr val="00111E"/>
                </a:solidFill>
                <a:effectLst/>
                <a:latin typeface="Lato" panose="020F0502020204030203" pitchFamily="34" charset="0"/>
              </a:rPr>
              <a:t>and/or</a:t>
            </a:r>
          </a:p>
          <a:p>
            <a:pPr algn="l" fontAlgn="base">
              <a:buFont typeface="Arial" panose="020B0604020202020204" pitchFamily="34" charset="0"/>
              <a:buChar char="•"/>
            </a:pPr>
            <a:r>
              <a:rPr lang="en-US" b="1" i="0" dirty="0">
                <a:solidFill>
                  <a:srgbClr val="00111E"/>
                </a:solidFill>
                <a:effectLst/>
                <a:latin typeface="Lato" panose="020F0502020204030203" pitchFamily="34" charset="0"/>
              </a:rPr>
              <a:t>develop and implement “new projects to provide services which no agency, already in operation, is planned or equipped to extend.”</a:t>
            </a:r>
            <a:endParaRPr lang="en-US" b="0" i="0" dirty="0">
              <a:solidFill>
                <a:srgbClr val="00111E"/>
              </a:solidFill>
              <a:effectLst/>
              <a:latin typeface="Lato" panose="020F0502020204030203" pitchFamily="34" charset="0"/>
            </a:endParaRPr>
          </a:p>
          <a:p>
            <a:pPr algn="l" fontAlgn="base"/>
            <a:r>
              <a:rPr lang="en-US" b="0" i="0" dirty="0">
                <a:solidFill>
                  <a:srgbClr val="00111E"/>
                </a:solidFill>
                <a:effectLst/>
                <a:latin typeface="Lato" panose="020F0502020204030203" pitchFamily="34" charset="0"/>
              </a:rPr>
              <a:t> </a:t>
            </a:r>
          </a:p>
          <a:p>
            <a:endParaRPr lang="en-US" dirty="0"/>
          </a:p>
        </p:txBody>
      </p:sp>
    </p:spTree>
    <p:extLst>
      <p:ext uri="{BB962C8B-B14F-4D97-AF65-F5344CB8AC3E}">
        <p14:creationId xmlns:p14="http://schemas.microsoft.com/office/powerpoint/2010/main" val="260131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DDB6C-1EEB-BC41-1825-F55A2F86E6C4}"/>
              </a:ext>
            </a:extLst>
          </p:cNvPr>
          <p:cNvSpPr>
            <a:spLocks noGrp="1"/>
          </p:cNvSpPr>
          <p:nvPr>
            <p:ph type="title"/>
          </p:nvPr>
        </p:nvSpPr>
        <p:spPr/>
        <p:txBody>
          <a:bodyPr/>
          <a:lstStyle/>
          <a:p>
            <a:pPr algn="ctr"/>
            <a:r>
              <a:rPr lang="en-US" dirty="0"/>
              <a:t>Grant sizes?</a:t>
            </a:r>
          </a:p>
        </p:txBody>
      </p:sp>
      <p:sp>
        <p:nvSpPr>
          <p:cNvPr id="3" name="Content Placeholder 2">
            <a:extLst>
              <a:ext uri="{FF2B5EF4-FFF2-40B4-BE49-F238E27FC236}">
                <a16:creationId xmlns:a16="http://schemas.microsoft.com/office/drawing/2014/main" id="{A9D78CDC-148C-FE4A-D2D9-2EE2567D2786}"/>
              </a:ext>
            </a:extLst>
          </p:cNvPr>
          <p:cNvSpPr>
            <a:spLocks noGrp="1"/>
          </p:cNvSpPr>
          <p:nvPr>
            <p:ph idx="1"/>
          </p:nvPr>
        </p:nvSpPr>
        <p:spPr/>
        <p:txBody>
          <a:bodyPr/>
          <a:lstStyle/>
          <a:p>
            <a:pPr algn="l" fontAlgn="base"/>
            <a:r>
              <a:rPr lang="en-US" b="1" i="0" dirty="0">
                <a:solidFill>
                  <a:srgbClr val="00111E"/>
                </a:solidFill>
                <a:effectLst/>
                <a:latin typeface="Lato" panose="020F0502020204030203" pitchFamily="34" charset="0"/>
              </a:rPr>
              <a:t>KSWF awards grants to non-profit organizations working to support and improve the lives of Kentuckians across the state. In the last five years, KSWF grant awards have ranged from $1,000 to $34,121.</a:t>
            </a:r>
          </a:p>
          <a:p>
            <a:pPr algn="l" fontAlgn="base"/>
            <a:endParaRPr lang="en-US" b="0" i="0" dirty="0">
              <a:solidFill>
                <a:srgbClr val="00111E"/>
              </a:solidFill>
              <a:effectLst/>
              <a:latin typeface="Lato" panose="020F0502020204030203" pitchFamily="34" charset="0"/>
            </a:endParaRPr>
          </a:p>
          <a:p>
            <a:pPr algn="l" fontAlgn="base"/>
            <a:r>
              <a:rPr lang="en-US" b="1" i="0" dirty="0">
                <a:solidFill>
                  <a:srgbClr val="00111E"/>
                </a:solidFill>
                <a:effectLst/>
                <a:latin typeface="Lato" panose="020F0502020204030203" pitchFamily="34" charset="0"/>
              </a:rPr>
              <a:t>Our average grant award is $10,833.35. </a:t>
            </a:r>
          </a:p>
          <a:p>
            <a:pPr algn="l" fontAlgn="base"/>
            <a:endParaRPr lang="en-US" b="1" dirty="0">
              <a:solidFill>
                <a:srgbClr val="00111E"/>
              </a:solidFill>
              <a:latin typeface="Lato" panose="020F0502020204030203" pitchFamily="34" charset="0"/>
            </a:endParaRPr>
          </a:p>
          <a:p>
            <a:pPr algn="l" fontAlgn="base"/>
            <a:r>
              <a:rPr lang="en-US" b="1" i="0" dirty="0">
                <a:solidFill>
                  <a:srgbClr val="00111E"/>
                </a:solidFill>
                <a:effectLst/>
                <a:latin typeface="Lato" panose="020F0502020204030203" pitchFamily="34" charset="0"/>
              </a:rPr>
              <a:t>Since 1991, KSWF has given out grants totaling 3,444,166 in 393 total grants</a:t>
            </a:r>
          </a:p>
          <a:p>
            <a:pPr algn="l" fontAlgn="base"/>
            <a:endParaRPr lang="en-US" b="1" dirty="0">
              <a:solidFill>
                <a:srgbClr val="00111E"/>
              </a:solidFill>
              <a:latin typeface="Lato" panose="020F0502020204030203" pitchFamily="34" charset="0"/>
            </a:endParaRPr>
          </a:p>
          <a:p>
            <a:pPr algn="l" fontAlgn="base"/>
            <a:endParaRPr lang="en-US" b="0" i="0" dirty="0">
              <a:solidFill>
                <a:srgbClr val="00111E"/>
              </a:solidFill>
              <a:effectLst/>
              <a:latin typeface="Lato" panose="020F0502020204030203" pitchFamily="34" charset="0"/>
            </a:endParaRPr>
          </a:p>
          <a:p>
            <a:endParaRPr lang="en-US" dirty="0"/>
          </a:p>
        </p:txBody>
      </p:sp>
    </p:spTree>
    <p:extLst>
      <p:ext uri="{BB962C8B-B14F-4D97-AF65-F5344CB8AC3E}">
        <p14:creationId xmlns:p14="http://schemas.microsoft.com/office/powerpoint/2010/main" val="158007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F7F1F-F09F-D41D-E296-74B82344B0D9}"/>
              </a:ext>
            </a:extLst>
          </p:cNvPr>
          <p:cNvSpPr>
            <a:spLocks noGrp="1"/>
          </p:cNvSpPr>
          <p:nvPr>
            <p:ph type="title"/>
          </p:nvPr>
        </p:nvSpPr>
        <p:spPr>
          <a:xfrm>
            <a:off x="484552" y="-152399"/>
            <a:ext cx="10869248" cy="2205038"/>
          </a:xfrm>
        </p:spPr>
        <p:txBody>
          <a:bodyPr>
            <a:noAutofit/>
          </a:bodyPr>
          <a:lstStyle/>
          <a:p>
            <a:pPr algn="ctr"/>
            <a:r>
              <a:rPr lang="en-US" sz="3200" dirty="0"/>
              <a:t>What is important for a successful grant application?</a:t>
            </a:r>
            <a:br>
              <a:rPr lang="en-US" sz="3200" dirty="0"/>
            </a:br>
            <a:r>
              <a:rPr lang="en-US" sz="3200" dirty="0"/>
              <a:t>Dr. Susan Wesley, PhD</a:t>
            </a:r>
            <a:br>
              <a:rPr lang="en-US" sz="4000" dirty="0"/>
            </a:br>
            <a:endParaRPr lang="en-US" sz="4000" dirty="0"/>
          </a:p>
        </p:txBody>
      </p:sp>
    </p:spTree>
    <p:extLst>
      <p:ext uri="{BB962C8B-B14F-4D97-AF65-F5344CB8AC3E}">
        <p14:creationId xmlns:p14="http://schemas.microsoft.com/office/powerpoint/2010/main" val="274587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8E955-6702-75AB-7BBD-B9F65EC937FB}"/>
              </a:ext>
            </a:extLst>
          </p:cNvPr>
          <p:cNvSpPr>
            <a:spLocks noGrp="1"/>
          </p:cNvSpPr>
          <p:nvPr>
            <p:ph type="title"/>
          </p:nvPr>
        </p:nvSpPr>
        <p:spPr>
          <a:xfrm>
            <a:off x="484552" y="101600"/>
            <a:ext cx="10869248" cy="1951038"/>
          </a:xfrm>
        </p:spPr>
        <p:txBody>
          <a:bodyPr>
            <a:noAutofit/>
          </a:bodyPr>
          <a:lstStyle/>
          <a:p>
            <a:pPr algn="ctr"/>
            <a:r>
              <a:rPr lang="en-US" sz="2800" dirty="0"/>
              <a:t>Kswf.org:</a:t>
            </a:r>
            <a:br>
              <a:rPr lang="en-US" sz="2800" dirty="0"/>
            </a:br>
            <a:r>
              <a:rPr lang="en-US" sz="2800" dirty="0"/>
              <a:t>Our Interactive Map</a:t>
            </a:r>
            <a:br>
              <a:rPr lang="en-US" sz="2800" dirty="0"/>
            </a:br>
            <a:r>
              <a:rPr lang="en-US" sz="2800" dirty="0"/>
              <a:t>Karisa Moore, Administrative Assistant</a:t>
            </a:r>
            <a:br>
              <a:rPr lang="en-US" sz="4000" dirty="0"/>
            </a:br>
            <a:endParaRPr lang="en-US" sz="4000" dirty="0"/>
          </a:p>
        </p:txBody>
      </p:sp>
      <p:pic>
        <p:nvPicPr>
          <p:cNvPr id="5" name="Picture 4" descr="A picture containing map&#10;&#10;Description automatically generated">
            <a:extLst>
              <a:ext uri="{FF2B5EF4-FFF2-40B4-BE49-F238E27FC236}">
                <a16:creationId xmlns:a16="http://schemas.microsoft.com/office/drawing/2014/main" id="{63D0E9FF-76DC-90AC-2060-7D3C7364D416}"/>
              </a:ext>
            </a:extLst>
          </p:cNvPr>
          <p:cNvPicPr>
            <a:picLocks noChangeAspect="1"/>
          </p:cNvPicPr>
          <p:nvPr/>
        </p:nvPicPr>
        <p:blipFill>
          <a:blip r:embed="rId2"/>
          <a:stretch>
            <a:fillRect/>
          </a:stretch>
        </p:blipFill>
        <p:spPr>
          <a:xfrm>
            <a:off x="-849382" y="1841500"/>
            <a:ext cx="14115924" cy="4914900"/>
          </a:xfrm>
          <a:prstGeom prst="rect">
            <a:avLst/>
          </a:prstGeom>
        </p:spPr>
      </p:pic>
    </p:spTree>
    <p:extLst>
      <p:ext uri="{BB962C8B-B14F-4D97-AF65-F5344CB8AC3E}">
        <p14:creationId xmlns:p14="http://schemas.microsoft.com/office/powerpoint/2010/main" val="2781446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EB84D-E429-A911-A34D-C3D3BAC7D6B8}"/>
              </a:ext>
            </a:extLst>
          </p:cNvPr>
          <p:cNvSpPr>
            <a:spLocks noGrp="1"/>
          </p:cNvSpPr>
          <p:nvPr>
            <p:ph type="title"/>
          </p:nvPr>
        </p:nvSpPr>
        <p:spPr/>
        <p:txBody>
          <a:bodyPr/>
          <a:lstStyle/>
          <a:p>
            <a:pPr algn="ctr"/>
            <a:r>
              <a:rPr lang="en-US" dirty="0"/>
              <a:t>How to Apply</a:t>
            </a:r>
          </a:p>
        </p:txBody>
      </p:sp>
      <p:sp>
        <p:nvSpPr>
          <p:cNvPr id="3" name="Content Placeholder 2">
            <a:extLst>
              <a:ext uri="{FF2B5EF4-FFF2-40B4-BE49-F238E27FC236}">
                <a16:creationId xmlns:a16="http://schemas.microsoft.com/office/drawing/2014/main" id="{57737028-C051-7933-C6B4-42D903BA2132}"/>
              </a:ext>
            </a:extLst>
          </p:cNvPr>
          <p:cNvSpPr>
            <a:spLocks noGrp="1"/>
          </p:cNvSpPr>
          <p:nvPr>
            <p:ph idx="1"/>
          </p:nvPr>
        </p:nvSpPr>
        <p:spPr/>
        <p:txBody>
          <a:bodyPr/>
          <a:lstStyle/>
          <a:p>
            <a:pPr marL="342900" indent="-342900">
              <a:buFont typeface="Arial" panose="020B0604020202020204" pitchFamily="34" charset="0"/>
              <a:buChar char="•"/>
            </a:pPr>
            <a:r>
              <a:rPr lang="en-US" dirty="0"/>
              <a:t>Kswf.org</a:t>
            </a:r>
          </a:p>
          <a:p>
            <a:pPr marL="342900" indent="-342900">
              <a:buFont typeface="Arial" panose="020B0604020202020204" pitchFamily="34" charset="0"/>
              <a:buChar char="•"/>
            </a:pPr>
            <a:r>
              <a:rPr lang="en-US" dirty="0"/>
              <a:t>Complete screening questions</a:t>
            </a:r>
          </a:p>
          <a:p>
            <a:pPr marL="342900" indent="-342900">
              <a:buFont typeface="Arial" panose="020B0604020202020204" pitchFamily="34" charset="0"/>
              <a:buChar char="•"/>
            </a:pPr>
            <a:r>
              <a:rPr lang="en-US" dirty="0"/>
              <a:t>If eligible, advance to application</a:t>
            </a:r>
          </a:p>
          <a:p>
            <a:pPr marL="342900" indent="-342900">
              <a:buFont typeface="Arial" panose="020B0604020202020204" pitchFamily="34" charset="0"/>
              <a:buChar char="•"/>
            </a:pPr>
            <a:r>
              <a:rPr lang="en-US" dirty="0"/>
              <a:t>Important documents:</a:t>
            </a:r>
          </a:p>
          <a:p>
            <a:pPr marL="571500" lvl="1" indent="-342900">
              <a:buFont typeface="Arial" panose="020B0604020202020204" pitchFamily="34" charset="0"/>
              <a:buChar char="•"/>
            </a:pPr>
            <a:r>
              <a:rPr lang="en-US" dirty="0"/>
              <a:t>501(c)(3) IRS determination letter</a:t>
            </a:r>
          </a:p>
          <a:p>
            <a:pPr marL="571500" lvl="1" indent="-342900">
              <a:buFont typeface="Arial" panose="020B0604020202020204" pitchFamily="34" charset="0"/>
              <a:buChar char="•"/>
            </a:pPr>
            <a:r>
              <a:rPr lang="en-US" dirty="0"/>
              <a:t>Agency budget</a:t>
            </a:r>
          </a:p>
          <a:p>
            <a:pPr marL="571500" lvl="1" indent="-342900">
              <a:buFont typeface="Arial" panose="020B0604020202020204" pitchFamily="34" charset="0"/>
              <a:buChar char="•"/>
            </a:pPr>
            <a:r>
              <a:rPr lang="en-US" dirty="0"/>
              <a:t>Project budget (be specific)</a:t>
            </a:r>
          </a:p>
        </p:txBody>
      </p:sp>
    </p:spTree>
    <p:extLst>
      <p:ext uri="{BB962C8B-B14F-4D97-AF65-F5344CB8AC3E}">
        <p14:creationId xmlns:p14="http://schemas.microsoft.com/office/powerpoint/2010/main" val="400228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2F40C-A55F-8EE4-C8D2-46BD78E8F087}"/>
              </a:ext>
            </a:extLst>
          </p:cNvPr>
          <p:cNvSpPr>
            <a:spLocks noGrp="1"/>
          </p:cNvSpPr>
          <p:nvPr>
            <p:ph type="title"/>
          </p:nvPr>
        </p:nvSpPr>
        <p:spPr/>
        <p:txBody>
          <a:bodyPr/>
          <a:lstStyle/>
          <a:p>
            <a:pPr algn="ctr"/>
            <a:r>
              <a:rPr lang="en-US" dirty="0"/>
              <a:t>Deadlines</a:t>
            </a:r>
          </a:p>
        </p:txBody>
      </p:sp>
      <p:sp>
        <p:nvSpPr>
          <p:cNvPr id="3" name="Content Placeholder 2">
            <a:extLst>
              <a:ext uri="{FF2B5EF4-FFF2-40B4-BE49-F238E27FC236}">
                <a16:creationId xmlns:a16="http://schemas.microsoft.com/office/drawing/2014/main" id="{4BDC24D2-F30A-877E-A472-29CA8F3AF0B0}"/>
              </a:ext>
            </a:extLst>
          </p:cNvPr>
          <p:cNvSpPr>
            <a:spLocks noGrp="1"/>
          </p:cNvSpPr>
          <p:nvPr>
            <p:ph idx="1"/>
          </p:nvPr>
        </p:nvSpPr>
        <p:spPr/>
        <p:txBody>
          <a:bodyPr/>
          <a:lstStyle/>
          <a:p>
            <a:pPr marL="342900" indent="-342900">
              <a:buFont typeface="Arial" panose="020B0604020202020204" pitchFamily="34" charset="0"/>
              <a:buChar char="•"/>
            </a:pPr>
            <a:r>
              <a:rPr lang="en-US" dirty="0"/>
              <a:t>2 grant cycles annually</a:t>
            </a:r>
          </a:p>
          <a:p>
            <a:pPr marL="342900" indent="-342900">
              <a:buFont typeface="Arial" panose="020B0604020202020204" pitchFamily="34" charset="0"/>
              <a:buChar char="•"/>
            </a:pPr>
            <a:r>
              <a:rPr lang="en-US" dirty="0"/>
              <a:t>Next deadline:  March 24, 2023</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883528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3BB6-0B57-852F-9A49-0577622C3356}"/>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3454877597"/>
      </p:ext>
    </p:extLst>
  </p:cSld>
  <p:clrMapOvr>
    <a:masterClrMapping/>
  </p:clrMapOvr>
</p:sld>
</file>

<file path=ppt/theme/theme1.xml><?xml version="1.0" encoding="utf-8"?>
<a:theme xmlns:a="http://schemas.openxmlformats.org/drawingml/2006/main" name="MatrixVTI">
  <a:themeElements>
    <a:clrScheme name="Custom 29">
      <a:dk1>
        <a:srgbClr val="000000"/>
      </a:dk1>
      <a:lt1>
        <a:sysClr val="window" lastClr="FFFFFF"/>
      </a:lt1>
      <a:dk2>
        <a:srgbClr val="465959"/>
      </a:dk2>
      <a:lt2>
        <a:srgbClr val="ECF0F0"/>
      </a:lt2>
      <a:accent1>
        <a:srgbClr val="1EBE9B"/>
      </a:accent1>
      <a:accent2>
        <a:srgbClr val="FD7C7C"/>
      </a:accent2>
      <a:accent3>
        <a:srgbClr val="7DA8B5"/>
      </a:accent3>
      <a:accent4>
        <a:srgbClr val="17967B"/>
      </a:accent4>
      <a:accent5>
        <a:srgbClr val="FB7365"/>
      </a:accent5>
      <a:accent6>
        <a:srgbClr val="D39B17"/>
      </a:accent6>
      <a:hlink>
        <a:srgbClr val="EF08F7"/>
      </a:hlink>
      <a:folHlink>
        <a:srgbClr val="8477FE"/>
      </a:folHlink>
    </a:clrScheme>
    <a:fontScheme name="Custom 4">
      <a:majorFont>
        <a:latin typeface="Bahnschrif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rixVTI" id="{A2576CCC-A559-4FD4-A542-772649F65A84}" vid="{5CBC41A9-80A0-44C6-90CD-6D8630343525}"/>
    </a:ext>
  </a:extLst>
</a:theme>
</file>

<file path=docProps/app.xml><?xml version="1.0" encoding="utf-8"?>
<Properties xmlns="http://schemas.openxmlformats.org/officeDocument/2006/extended-properties" xmlns:vt="http://schemas.openxmlformats.org/officeDocument/2006/docPropsVTypes">
  <TotalTime>34</TotalTime>
  <Words>395</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Avenir Next LT Pro</vt:lpstr>
      <vt:lpstr>Bahnschrift</vt:lpstr>
      <vt:lpstr>Helvetica</vt:lpstr>
      <vt:lpstr>Lato</vt:lpstr>
      <vt:lpstr>Sahitya</vt:lpstr>
      <vt:lpstr>MatrixVTI</vt:lpstr>
      <vt:lpstr>Kentucky Social Welfare Foundation ATTN: Administrative Assistant P.O. Box 1288 Union, Kentucky 41091  kswf.org grants@kswf.org  Anne Eason, LCSW Chairperson, KSWF  </vt:lpstr>
      <vt:lpstr>Who are we???</vt:lpstr>
      <vt:lpstr>Our Mission</vt:lpstr>
      <vt:lpstr>Grant sizes?</vt:lpstr>
      <vt:lpstr>What is important for a successful grant application? Dr. Susan Wesley, PhD </vt:lpstr>
      <vt:lpstr>Kswf.org: Our Interactive Map Karisa Moore, Administrative Assistant </vt:lpstr>
      <vt:lpstr>How to Apply</vt:lpstr>
      <vt:lpstr>Deadlines</vt:lpstr>
      <vt:lpstr>Questions???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Kentucky Social Welfare Foundation ATTN: Administrative Assistant P.O. Box 1288 Union, Kentucky 41091  kswf.org grants@kswf.org  Anne Eason, LCSW Chairperson, KSWF</dc:title>
  <dc:creator>Anne Eason</dc:creator>
  <cp:lastModifiedBy>Coleman, Matthew R.</cp:lastModifiedBy>
  <cp:revision>2</cp:revision>
  <dcterms:created xsi:type="dcterms:W3CDTF">2023-02-14T15:56:09Z</dcterms:created>
  <dcterms:modified xsi:type="dcterms:W3CDTF">2023-02-16T16:53:03Z</dcterms:modified>
</cp:coreProperties>
</file>