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22"/>
  </p:notesMasterIdLst>
  <p:handoutMasterIdLst>
    <p:handoutMasterId r:id="rId23"/>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03D"/>
    <a:srgbClr val="62BCF0"/>
    <a:srgbClr val="84BC49"/>
    <a:srgbClr val="FFFFFF"/>
    <a:srgbClr val="005EAA"/>
    <a:srgbClr val="007C91"/>
    <a:srgbClr val="FCBE4D"/>
    <a:srgbClr val="AF4448"/>
    <a:srgbClr val="4B830D"/>
    <a:srgbClr val="705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6101" autoAdjust="0"/>
  </p:normalViewPr>
  <p:slideViewPr>
    <p:cSldViewPr snapToGrid="0" showGuides="1">
      <p:cViewPr varScale="1">
        <p:scale>
          <a:sx n="110" d="100"/>
          <a:sy n="110" d="100"/>
        </p:scale>
        <p:origin x="516" y="102"/>
      </p:cViewPr>
      <p:guideLst>
        <p:guide orient="horz" pos="3936"/>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8" d="100"/>
          <a:sy n="78" d="100"/>
        </p:scale>
        <p:origin x="32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rgbClr val="62BCF0"/>
        </a:solidFill>
        <a:ln w="28575">
          <a:noFill/>
        </a:ln>
      </dgm:spPr>
      <dgm:t>
        <a:bodyPr/>
        <a:lstStyle/>
        <a:p>
          <a:r>
            <a:rPr lang="en-US" sz="2000" dirty="0">
              <a:solidFill>
                <a:schemeClr val="bg1"/>
              </a:solidFill>
              <a:latin typeface="Grandview" panose="020B0502040204020203" pitchFamily="34" charset="0"/>
            </a:rPr>
            <a:t>Commissioner’s Office</a:t>
          </a:r>
          <a:endParaRPr lang="en-US" sz="2000" i="1" dirty="0">
            <a:solidFill>
              <a:schemeClr val="bg1"/>
            </a:solidFill>
            <a:latin typeface="Grandview" panose="020B0502040204020203" pitchFamily="34" charset="0"/>
          </a:endParaRPr>
        </a:p>
      </dgm:t>
    </dgm:pt>
    <dgm:pt modelId="{C499392C-CCD8-4667-ABC7-27F285F4D7CD}" type="parTrans" cxnId="{4E9AA6E3-D355-401C-A6BF-119CB8513E5A}">
      <dgm:prSet/>
      <dgm:spPr/>
      <dgm:t>
        <a:bodyPr/>
        <a:lstStyle/>
        <a:p>
          <a:endParaRPr lang="en-US">
            <a:latin typeface="Grandview" panose="020B0502040204020203" pitchFamily="34" charset="0"/>
          </a:endParaRPr>
        </a:p>
      </dgm:t>
    </dgm:pt>
    <dgm:pt modelId="{9EE6FBBB-E592-4881-BC26-A964F93FED14}" type="sibTrans" cxnId="{4E9AA6E3-D355-401C-A6BF-119CB8513E5A}">
      <dgm:prSet/>
      <dgm:spPr/>
      <dgm:t>
        <a:bodyPr/>
        <a:lstStyle/>
        <a:p>
          <a:endParaRPr lang="en-US">
            <a:latin typeface="Grandview" panose="020B0502040204020203" pitchFamily="34" charset="0"/>
          </a:endParaRPr>
        </a:p>
      </dgm:t>
    </dgm:pt>
    <dgm:pt modelId="{4951533E-B55E-4DDB-A2A1-0DD1A410B39D}">
      <dgm:prSet phldrT="[Text]" custT="1"/>
      <dgm:spPr>
        <a:solidFill>
          <a:srgbClr val="01203D"/>
        </a:solidFill>
        <a:ln w="28575">
          <a:noFill/>
        </a:ln>
      </dgm:spPr>
      <dgm:t>
        <a:bodyPr/>
        <a:lstStyle/>
        <a:p>
          <a:r>
            <a:rPr lang="en-US" sz="2000" dirty="0">
              <a:solidFill>
                <a:schemeClr val="bg1"/>
              </a:solidFill>
              <a:latin typeface="Grandview" panose="020B0502040204020203" pitchFamily="34" charset="0"/>
            </a:rPr>
            <a:t>Maternal and Child Health</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AEAE29A3-FF9F-4497-962E-AEF9F1A7EAC9}" type="sibTrans" cxnId="{C561B666-7D7A-4CFF-A534-76A7B1AFDBA8}">
      <dgm:prSet/>
      <dgm:spPr/>
      <dgm:t>
        <a:bodyPr/>
        <a:lstStyle/>
        <a:p>
          <a:endParaRPr lang="en-US">
            <a:latin typeface="Grandview" panose="020B0502040204020203" pitchFamily="34" charset="0"/>
          </a:endParaRPr>
        </a:p>
      </dgm:t>
    </dgm:pt>
    <dgm:pt modelId="{5949EB21-4911-4926-8458-9EEBA62DC847}">
      <dgm:prSet phldrT="[Text]" custT="1"/>
      <dgm:spPr>
        <a:solidFill>
          <a:srgbClr val="62BCF0"/>
        </a:solidFill>
        <a:ln w="28575">
          <a:noFill/>
        </a:ln>
      </dgm:spPr>
      <dgm:t>
        <a:bodyPr/>
        <a:lstStyle/>
        <a:p>
          <a:r>
            <a:rPr lang="en-US" sz="2000">
              <a:solidFill>
                <a:schemeClr val="bg1"/>
              </a:solidFill>
              <a:latin typeface="Grandview" panose="020B0502040204020203" pitchFamily="34" charset="0"/>
            </a:rPr>
            <a:t>Women’s Health</a:t>
          </a:r>
          <a:endParaRPr lang="en-US" sz="2000" dirty="0">
            <a:solidFill>
              <a:schemeClr val="bg1"/>
            </a:solidFill>
            <a:latin typeface="Grandview" panose="020B0502040204020203" pitchFamily="34" charset="0"/>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8317971A-2589-4C00-BBB7-6A1EE6FEA2D8}" type="sibTrans" cxnId="{D5460841-2773-499B-954B-032563B960E2}">
      <dgm:prSet/>
      <dgm:spPr/>
      <dgm:t>
        <a:bodyPr/>
        <a:lstStyle/>
        <a:p>
          <a:endParaRPr lang="en-US">
            <a:latin typeface="Grandview" panose="020B0502040204020203" pitchFamily="34" charset="0"/>
          </a:endParaRPr>
        </a:p>
      </dgm:t>
    </dgm:pt>
    <dgm:pt modelId="{D6BC36C3-C210-4A00-9247-EC06B7C445C6}">
      <dgm:prSet phldrT="[Text]" custT="1"/>
      <dgm:spPr>
        <a:solidFill>
          <a:srgbClr val="84BC49"/>
        </a:solidFill>
        <a:ln w="28575">
          <a:noFill/>
        </a:ln>
      </dgm:spPr>
      <dgm:t>
        <a:bodyPr/>
        <a:lstStyle/>
        <a:p>
          <a:r>
            <a:rPr lang="en-US" sz="2000" dirty="0">
              <a:solidFill>
                <a:schemeClr val="bg1"/>
              </a:solidFill>
              <a:latin typeface="Grandview" panose="020B0502040204020203" pitchFamily="34" charset="0"/>
            </a:rPr>
            <a:t>Prevention and Quality Improvement</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7291E221-0BAB-4182-9161-51E79B6002CD}" type="sibTrans" cxnId="{CC515B48-77B5-4D76-AA99-6C6B24B80A11}">
      <dgm:prSet/>
      <dgm:spPr/>
      <dgm:t>
        <a:bodyPr/>
        <a:lstStyle/>
        <a:p>
          <a:endParaRPr lang="en-US">
            <a:latin typeface="Grandview" panose="020B0502040204020203" pitchFamily="34" charset="0"/>
          </a:endParaRPr>
        </a:p>
      </dgm:t>
    </dgm:pt>
    <dgm:pt modelId="{5D034D43-3765-4458-B6D9-C01B4EF1CE9C}">
      <dgm:prSet phldrT="[Text]" custT="1"/>
      <dgm:spPr>
        <a:solidFill>
          <a:srgbClr val="01203D"/>
        </a:solidFill>
        <a:ln w="28575">
          <a:noFill/>
        </a:ln>
      </dgm:spPr>
      <dgm:t>
        <a:bodyPr/>
        <a:lstStyle/>
        <a:p>
          <a:r>
            <a:rPr lang="en-US" sz="2000" dirty="0">
              <a:solidFill>
                <a:schemeClr val="bg1"/>
              </a:solidFill>
              <a:latin typeface="Grandview" panose="020B0502040204020203" pitchFamily="34" charset="0"/>
            </a:rPr>
            <a:t>Epidemiology and Health Planning</a:t>
          </a:r>
        </a:p>
      </dgm:t>
    </dgm:pt>
    <dgm:pt modelId="{D58D50F6-D6AB-466F-85E4-B320AD3F42A8}" type="parTrans" cxnId="{32E03D97-96E3-4DD7-9C7D-F279B56AB2CD}">
      <dgm:prSet/>
      <dgm:spPr>
        <a:ln w="28575">
          <a:solidFill>
            <a:schemeClr val="bg1">
              <a:lumMod val="85000"/>
            </a:schemeClr>
          </a:solidFill>
        </a:ln>
      </dgm:spPr>
      <dgm:t>
        <a:bodyPr/>
        <a:lstStyle/>
        <a:p>
          <a:endParaRPr lang="en-US">
            <a:latin typeface="Grandview" panose="020B0502040204020203" pitchFamily="34" charset="0"/>
          </a:endParaRPr>
        </a:p>
      </dgm:t>
    </dgm:pt>
    <dgm:pt modelId="{B6E60E56-7A91-4CB5-A6E6-7AFF437EEB83}" type="sibTrans" cxnId="{32E03D97-96E3-4DD7-9C7D-F279B56AB2CD}">
      <dgm:prSet/>
      <dgm:spPr/>
      <dgm:t>
        <a:bodyPr/>
        <a:lstStyle/>
        <a:p>
          <a:endParaRPr lang="en-US">
            <a:latin typeface="Grandview" panose="020B0502040204020203" pitchFamily="34" charset="0"/>
          </a:endParaRPr>
        </a:p>
      </dgm:t>
    </dgm:pt>
    <dgm:pt modelId="{A0E5D163-823F-4EB7-A974-8639FA53F1AE}">
      <dgm:prSet phldrT="[Text]" custT="1"/>
      <dgm:spPr>
        <a:solidFill>
          <a:srgbClr val="62BCF0"/>
        </a:solidFill>
        <a:ln w="28575">
          <a:noFill/>
        </a:ln>
      </dgm:spPr>
      <dgm:t>
        <a:bodyPr/>
        <a:lstStyle/>
        <a:p>
          <a:r>
            <a:rPr lang="en-US" sz="2000" dirty="0">
              <a:solidFill>
                <a:schemeClr val="bg1"/>
              </a:solidFill>
              <a:latin typeface="Grandview" panose="020B0502040204020203" pitchFamily="34" charset="0"/>
            </a:rPr>
            <a:t>Public Health Protection and Safety</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BEB3162B-DD54-463B-949D-ACA9C47C6D7F}" type="sibTrans" cxnId="{CEDEDDBB-1D2A-45B1-A3A9-2ADA843F3EB8}">
      <dgm:prSet/>
      <dgm:spPr/>
      <dgm:t>
        <a:bodyPr/>
        <a:lstStyle/>
        <a:p>
          <a:endParaRPr lang="en-US">
            <a:latin typeface="Grandview" panose="020B0502040204020203" pitchFamily="34" charset="0"/>
          </a:endParaRPr>
        </a:p>
      </dgm:t>
    </dgm:pt>
    <dgm:pt modelId="{98F641F5-43FC-4A7F-91B1-545C5E7DD563}">
      <dgm:prSet phldrT="[Text]" custT="1"/>
      <dgm:spPr>
        <a:solidFill>
          <a:srgbClr val="84BC49"/>
        </a:solidFill>
        <a:ln w="28575">
          <a:noFill/>
        </a:ln>
      </dgm:spPr>
      <dgm:t>
        <a:bodyPr/>
        <a:lstStyle/>
        <a:p>
          <a:r>
            <a:rPr lang="en-US" sz="2000">
              <a:solidFill>
                <a:schemeClr val="bg1"/>
              </a:solidFill>
              <a:latin typeface="Grandview" panose="020B0502040204020203" pitchFamily="34" charset="0"/>
            </a:rPr>
            <a:t>Laboratory Services</a:t>
          </a:r>
          <a:endParaRPr lang="en-US" sz="2000" dirty="0">
            <a:solidFill>
              <a:schemeClr val="bg1"/>
            </a:solidFill>
            <a:latin typeface="Grandview" panose="020B0502040204020203" pitchFamily="34" charset="0"/>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B846EDF0-E76C-4AEB-A3D6-6B60AD2CAC87}" type="sibTrans" cxnId="{0DE76E73-D0DD-4E1C-AFAC-BDBD79BAA55B}">
      <dgm:prSet/>
      <dgm:spPr/>
      <dgm:t>
        <a:bodyPr/>
        <a:lstStyle/>
        <a:p>
          <a:endParaRPr lang="en-US">
            <a:latin typeface="Grandview" panose="020B0502040204020203" pitchFamily="34" charset="0"/>
          </a:endParaRPr>
        </a:p>
      </dgm:t>
    </dgm:pt>
    <dgm:pt modelId="{B81D7114-4009-4981-9A51-5763C8737810}">
      <dgm:prSet phldrT="[Text]" custT="1"/>
      <dgm:spPr>
        <a:solidFill>
          <a:srgbClr val="01203D"/>
        </a:solidFill>
        <a:ln w="28575">
          <a:noFill/>
        </a:ln>
      </dgm:spPr>
      <dgm:t>
        <a:bodyPr/>
        <a:lstStyle/>
        <a:p>
          <a:r>
            <a:rPr lang="en-US" sz="2000" dirty="0">
              <a:solidFill>
                <a:schemeClr val="bg1"/>
              </a:solidFill>
              <a:latin typeface="Grandview" panose="020B0502040204020203" pitchFamily="34" charset="0"/>
            </a:rPr>
            <a:t>Administration and Financial Management</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latin typeface="Grandview" panose="020B0502040204020203" pitchFamily="34" charset="0"/>
          </a:endParaRPr>
        </a:p>
      </dgm:t>
    </dgm:pt>
    <dgm:pt modelId="{0E4AB4C3-DBBE-4007-A8B5-2BFA2173F09F}" type="sibTrans" cxnId="{DA305433-3FC2-43BA-A04A-E323652EA15F}">
      <dgm:prSet/>
      <dgm:spPr/>
      <dgm:t>
        <a:bodyPr/>
        <a:lstStyle/>
        <a:p>
          <a:endParaRPr lang="en-US">
            <a:latin typeface="Grandview" panose="020B0502040204020203" pitchFamily="34" charset="0"/>
          </a:endParaRPr>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59120">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59291">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59291">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59291">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59291">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59291">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59291">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060987"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16236" y="4023714"/>
        <a:ext cx="126923" cy="126923"/>
      </dsp:txXfrm>
    </dsp:sp>
    <dsp:sp modelId="{4BAC4599-5689-437F-90F2-D586D824B66C}">
      <dsp:nvSpPr>
        <dsp:cNvPr id="0" name=""/>
        <dsp:cNvSpPr/>
      </dsp:nvSpPr>
      <dsp:spPr>
        <a:xfrm>
          <a:off x="1060987"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36612" y="3627340"/>
        <a:ext cx="86171" cy="86171"/>
      </dsp:txXfrm>
    </dsp:sp>
    <dsp:sp modelId="{E20EDDB1-67FA-4D7D-9539-9F9A64C6DD66}">
      <dsp:nvSpPr>
        <dsp:cNvPr id="0" name=""/>
        <dsp:cNvSpPr/>
      </dsp:nvSpPr>
      <dsp:spPr>
        <a:xfrm>
          <a:off x="1060987"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56165" y="3230142"/>
        <a:ext cx="47065" cy="47065"/>
      </dsp:txXfrm>
    </dsp:sp>
    <dsp:sp modelId="{4014ECEF-0888-4009-892D-AB08DF214F2C}">
      <dsp:nvSpPr>
        <dsp:cNvPr id="0" name=""/>
        <dsp:cNvSpPr/>
      </dsp:nvSpPr>
      <dsp:spPr>
        <a:xfrm>
          <a:off x="1060987"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randview" panose="020B0502040204020203" pitchFamily="34" charset="0"/>
          </a:endParaRPr>
        </a:p>
      </dsp:txBody>
      <dsp:txXfrm>
        <a:off x="1268762" y="2825988"/>
        <a:ext cx="21871" cy="21871"/>
      </dsp:txXfrm>
    </dsp:sp>
    <dsp:sp modelId="{31B24B2D-92AE-440C-A1A6-5F475784AD35}">
      <dsp:nvSpPr>
        <dsp:cNvPr id="0" name=""/>
        <dsp:cNvSpPr/>
      </dsp:nvSpPr>
      <dsp:spPr>
        <a:xfrm>
          <a:off x="1060987"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56165" y="2396641"/>
        <a:ext cx="47065" cy="47065"/>
      </dsp:txXfrm>
    </dsp:sp>
    <dsp:sp modelId="{6BE7391D-3772-45C7-BB03-B5B214683C6E}">
      <dsp:nvSpPr>
        <dsp:cNvPr id="0" name=""/>
        <dsp:cNvSpPr/>
      </dsp:nvSpPr>
      <dsp:spPr>
        <a:xfrm>
          <a:off x="1060987"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36612" y="1960337"/>
        <a:ext cx="86171" cy="86171"/>
      </dsp:txXfrm>
    </dsp:sp>
    <dsp:sp modelId="{D06C129D-FFB9-48A9-9033-F70ED61AAC72}">
      <dsp:nvSpPr>
        <dsp:cNvPr id="0" name=""/>
        <dsp:cNvSpPr/>
      </dsp:nvSpPr>
      <dsp:spPr>
        <a:xfrm>
          <a:off x="1060987"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Grandview" panose="020B0502040204020203" pitchFamily="34" charset="0"/>
          </a:endParaRPr>
        </a:p>
      </dsp:txBody>
      <dsp:txXfrm>
        <a:off x="1216236" y="1523210"/>
        <a:ext cx="126923" cy="126923"/>
      </dsp:txXfrm>
    </dsp:sp>
    <dsp:sp modelId="{59935916-D8C6-4C4E-B14F-48A57B6B9F68}">
      <dsp:nvSpPr>
        <dsp:cNvPr id="0" name=""/>
        <dsp:cNvSpPr/>
      </dsp:nvSpPr>
      <dsp:spPr>
        <a:xfrm rot="16200000">
          <a:off x="-1860433" y="2460438"/>
          <a:ext cx="5089868" cy="75297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Commissioner’s Office</a:t>
          </a:r>
          <a:endParaRPr lang="en-US" sz="2000" i="1" kern="1200" dirty="0">
            <a:solidFill>
              <a:schemeClr val="bg1"/>
            </a:solidFill>
            <a:latin typeface="Grandview" panose="020B0502040204020203" pitchFamily="34" charset="0"/>
          </a:endParaRPr>
        </a:p>
      </dsp:txBody>
      <dsp:txXfrm>
        <a:off x="-1860433" y="2460438"/>
        <a:ext cx="5089868" cy="752971"/>
      </dsp:txXfrm>
    </dsp:sp>
    <dsp:sp modelId="{B73CF9B0-EB3F-4577-8369-54F3E07425DB}">
      <dsp:nvSpPr>
        <dsp:cNvPr id="0" name=""/>
        <dsp:cNvSpPr/>
      </dsp:nvSpPr>
      <dsp:spPr>
        <a:xfrm>
          <a:off x="1498408" y="3019"/>
          <a:ext cx="348012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Maternal and Child Health</a:t>
          </a:r>
        </a:p>
      </dsp:txBody>
      <dsp:txXfrm>
        <a:off x="1498408" y="3019"/>
        <a:ext cx="3480125" cy="666801"/>
      </dsp:txXfrm>
    </dsp:sp>
    <dsp:sp modelId="{57F0B218-B8AE-4220-9430-48E42516228E}">
      <dsp:nvSpPr>
        <dsp:cNvPr id="0" name=""/>
        <dsp:cNvSpPr/>
      </dsp:nvSpPr>
      <dsp:spPr>
        <a:xfrm>
          <a:off x="1498408" y="836520"/>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latin typeface="Grandview" panose="020B0502040204020203" pitchFamily="34" charset="0"/>
            </a:rPr>
            <a:t>Women’s Health</a:t>
          </a:r>
          <a:endParaRPr lang="en-US" sz="2000" kern="1200" dirty="0">
            <a:solidFill>
              <a:schemeClr val="bg1"/>
            </a:solidFill>
            <a:latin typeface="Grandview" panose="020B0502040204020203" pitchFamily="34" charset="0"/>
          </a:endParaRPr>
        </a:p>
      </dsp:txBody>
      <dsp:txXfrm>
        <a:off x="1498408" y="836520"/>
        <a:ext cx="3483865" cy="666801"/>
      </dsp:txXfrm>
    </dsp:sp>
    <dsp:sp modelId="{7273DBFA-A064-4CD0-8B35-089175BB930D}">
      <dsp:nvSpPr>
        <dsp:cNvPr id="0" name=""/>
        <dsp:cNvSpPr/>
      </dsp:nvSpPr>
      <dsp:spPr>
        <a:xfrm>
          <a:off x="1498408" y="1670022"/>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Prevention and Quality Improvement</a:t>
          </a:r>
        </a:p>
      </dsp:txBody>
      <dsp:txXfrm>
        <a:off x="1498408" y="1670022"/>
        <a:ext cx="3483865" cy="666801"/>
      </dsp:txXfrm>
    </dsp:sp>
    <dsp:sp modelId="{6D7F8648-288A-4A1F-B54A-807646FA6E13}">
      <dsp:nvSpPr>
        <dsp:cNvPr id="0" name=""/>
        <dsp:cNvSpPr/>
      </dsp:nvSpPr>
      <dsp:spPr>
        <a:xfrm>
          <a:off x="1498408" y="2503523"/>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Epidemiology and Health Planning</a:t>
          </a:r>
        </a:p>
      </dsp:txBody>
      <dsp:txXfrm>
        <a:off x="1498408" y="2503523"/>
        <a:ext cx="3483865" cy="666801"/>
      </dsp:txXfrm>
    </dsp:sp>
    <dsp:sp modelId="{42D61C59-8415-4E78-A2CC-696EF3213CB7}">
      <dsp:nvSpPr>
        <dsp:cNvPr id="0" name=""/>
        <dsp:cNvSpPr/>
      </dsp:nvSpPr>
      <dsp:spPr>
        <a:xfrm>
          <a:off x="1498408" y="3337025"/>
          <a:ext cx="3483865" cy="666801"/>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Public Health Protection and Safety</a:t>
          </a:r>
        </a:p>
      </dsp:txBody>
      <dsp:txXfrm>
        <a:off x="1498408" y="3337025"/>
        <a:ext cx="3483865" cy="666801"/>
      </dsp:txXfrm>
    </dsp:sp>
    <dsp:sp modelId="{86B6F8FD-94AF-47EE-A573-412109D0A061}">
      <dsp:nvSpPr>
        <dsp:cNvPr id="0" name=""/>
        <dsp:cNvSpPr/>
      </dsp:nvSpPr>
      <dsp:spPr>
        <a:xfrm>
          <a:off x="1498408" y="4170526"/>
          <a:ext cx="3483865" cy="666801"/>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bg1"/>
              </a:solidFill>
              <a:latin typeface="Grandview" panose="020B0502040204020203" pitchFamily="34" charset="0"/>
            </a:rPr>
            <a:t>Laboratory Services</a:t>
          </a:r>
          <a:endParaRPr lang="en-US" sz="2000" kern="1200" dirty="0">
            <a:solidFill>
              <a:schemeClr val="bg1"/>
            </a:solidFill>
            <a:latin typeface="Grandview" panose="020B0502040204020203" pitchFamily="34" charset="0"/>
          </a:endParaRPr>
        </a:p>
      </dsp:txBody>
      <dsp:txXfrm>
        <a:off x="1498408" y="4170526"/>
        <a:ext cx="3483865" cy="666801"/>
      </dsp:txXfrm>
    </dsp:sp>
    <dsp:sp modelId="{0060CFB8-2A8A-4A1B-B7AA-F0317BA7B739}">
      <dsp:nvSpPr>
        <dsp:cNvPr id="0" name=""/>
        <dsp:cNvSpPr/>
      </dsp:nvSpPr>
      <dsp:spPr>
        <a:xfrm>
          <a:off x="1498408" y="5004028"/>
          <a:ext cx="3483865" cy="666801"/>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Grandview" panose="020B0502040204020203" pitchFamily="34" charset="0"/>
            </a:rPr>
            <a:t>Administration and Financial Management</a:t>
          </a:r>
        </a:p>
      </dsp:txBody>
      <dsp:txXfrm>
        <a:off x="1498408" y="5004028"/>
        <a:ext cx="3483865"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DFA29149-8115-4F97-A7DE-8B4901D9F730}" type="datetimeFigureOut">
              <a:rPr lang="en-US" smtClean="0"/>
              <a:t>12/6/2022</a:t>
            </a:fld>
            <a:endParaRPr lang="en-US"/>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2042ED44-4110-4B2A-9AF4-3735870CBD30}" type="datetimeFigureOut">
              <a:rPr lang="en-US" smtClean="0"/>
              <a:t>12/6/2022</a:t>
            </a:fld>
            <a:endParaRPr lang="en-US"/>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sv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ption 1">
    <p:spTree>
      <p:nvGrpSpPr>
        <p:cNvPr id="1" name=""/>
        <p:cNvGrpSpPr/>
        <p:nvPr/>
      </p:nvGrpSpPr>
      <p:grpSpPr>
        <a:xfrm>
          <a:off x="0" y="0"/>
          <a:ext cx="0" cy="0"/>
          <a:chOff x="0" y="0"/>
          <a:chExt cx="0" cy="0"/>
        </a:xfrm>
      </p:grpSpPr>
      <p:sp>
        <p:nvSpPr>
          <p:cNvPr id="18" name="Rectangle 17"/>
          <p:cNvSpPr/>
          <p:nvPr userDrawn="1"/>
        </p:nvSpPr>
        <p:spPr>
          <a:xfrm>
            <a:off x="-7620" y="-42729"/>
            <a:ext cx="12207240" cy="3608274"/>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49580" y="976393"/>
            <a:ext cx="11292840" cy="1896149"/>
          </a:xfrm>
          <a:noFill/>
        </p:spPr>
        <p:txBody>
          <a:bodyPr anchor="b">
            <a:normAutofit/>
          </a:bodyPr>
          <a:lstStyle>
            <a:lvl1pPr algn="ctr">
              <a:defRPr sz="4400" b="0">
                <a:solidFill>
                  <a:schemeClr val="bg1"/>
                </a:solidFill>
                <a:latin typeface="Grandview" panose="020B0502040204020203" pitchFamily="34" charset="0"/>
              </a:defRPr>
            </a:lvl1pPr>
          </a:lstStyle>
          <a:p>
            <a:r>
              <a:rPr lang="en-US" dirty="0"/>
              <a:t>Click to edit presentation title</a:t>
            </a:r>
          </a:p>
        </p:txBody>
      </p:sp>
      <p:sp>
        <p:nvSpPr>
          <p:cNvPr id="3" name="Subtitle 2"/>
          <p:cNvSpPr>
            <a:spLocks noGrp="1"/>
          </p:cNvSpPr>
          <p:nvPr>
            <p:ph type="subTitle" idx="1" hasCustomPrompt="1"/>
          </p:nvPr>
        </p:nvSpPr>
        <p:spPr bwMode="invGray">
          <a:xfrm>
            <a:off x="449580" y="2910456"/>
            <a:ext cx="11292840" cy="576664"/>
          </a:xfrm>
        </p:spPr>
        <p:txBody>
          <a:bodyPr>
            <a:normAutofit/>
          </a:bodyPr>
          <a:lstStyle>
            <a:lvl1pPr marL="0" indent="0" algn="ctr">
              <a:buNone/>
              <a:defRPr sz="3400">
                <a:solidFill>
                  <a:srgbClr val="62BCF0"/>
                </a:solidFill>
                <a:latin typeface="Grandview"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a:t>
            </a:r>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endParaRPr lang="en-US" sz="1600" i="1" dirty="0"/>
          </a:p>
        </p:txBody>
      </p:sp>
      <p:sp>
        <p:nvSpPr>
          <p:cNvPr id="17" name="Text Placeholder 16"/>
          <p:cNvSpPr>
            <a:spLocks noGrp="1"/>
          </p:cNvSpPr>
          <p:nvPr>
            <p:ph type="body" sz="quarter" idx="10" hasCustomPrompt="1"/>
          </p:nvPr>
        </p:nvSpPr>
        <p:spPr>
          <a:xfrm>
            <a:off x="449580" y="3627140"/>
            <a:ext cx="11292840" cy="573088"/>
          </a:xfrm>
        </p:spPr>
        <p:txBody>
          <a:bodyPr anchor="ctr">
            <a:normAutofit/>
          </a:bodyPr>
          <a:lstStyle>
            <a:lvl1pPr marL="0" indent="0" algn="ctr">
              <a:buNone/>
              <a:defRPr sz="2200" b="1">
                <a:solidFill>
                  <a:srgbClr val="01203D"/>
                </a:solidFill>
                <a:latin typeface="Grandview" panose="020B0502040204020203"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date</a:t>
            </a:r>
          </a:p>
        </p:txBody>
      </p:sp>
      <p:sp>
        <p:nvSpPr>
          <p:cNvPr id="16" name="Rectangle 15">
            <a:extLst>
              <a:ext uri="{FF2B5EF4-FFF2-40B4-BE49-F238E27FC236}">
                <a16:creationId xmlns:a16="http://schemas.microsoft.com/office/drawing/2014/main" id="{5A1B9C2B-5A72-4460-A354-027E444C6875}"/>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6">
            <a:extLst>
              <a:ext uri="{FF2B5EF4-FFF2-40B4-BE49-F238E27FC236}">
                <a16:creationId xmlns:a16="http://schemas.microsoft.com/office/drawing/2014/main" id="{8F2D9F15-F418-4BC6-989C-D5588E30F701}"/>
              </a:ext>
            </a:extLst>
          </p:cNvPr>
          <p:cNvSpPr>
            <a:spLocks noGrp="1"/>
          </p:cNvSpPr>
          <p:nvPr userDrawn="1">
            <p:ph type="body" sz="quarter" idx="11" hasCustomPrompt="1"/>
          </p:nvPr>
        </p:nvSpPr>
        <p:spPr>
          <a:xfrm>
            <a:off x="449580" y="6446520"/>
            <a:ext cx="11292840" cy="411480"/>
          </a:xfrm>
        </p:spPr>
        <p:txBody>
          <a:bodyPr anchor="ctr">
            <a:normAutofit/>
          </a:bodyPr>
          <a:lstStyle>
            <a:lvl1pPr marL="0" indent="0" algn="ctr">
              <a:buNone/>
              <a:defRPr sz="2000" b="1">
                <a:solidFill>
                  <a:schemeClr val="bg1"/>
                </a:solidFill>
                <a:latin typeface="Gotham Medium" panose="02000604030000020004" pitchFamily="50"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chfs.ky.gov</a:t>
            </a:r>
          </a:p>
        </p:txBody>
      </p:sp>
      <p:grpSp>
        <p:nvGrpSpPr>
          <p:cNvPr id="10" name="Group 9">
            <a:extLst>
              <a:ext uri="{FF2B5EF4-FFF2-40B4-BE49-F238E27FC236}">
                <a16:creationId xmlns:a16="http://schemas.microsoft.com/office/drawing/2014/main" id="{3348C5F2-0D26-6075-D444-25D434A25981}"/>
              </a:ext>
            </a:extLst>
          </p:cNvPr>
          <p:cNvGrpSpPr/>
          <p:nvPr userDrawn="1"/>
        </p:nvGrpSpPr>
        <p:grpSpPr>
          <a:xfrm>
            <a:off x="446252" y="4426502"/>
            <a:ext cx="11296168" cy="1828800"/>
            <a:chOff x="446252" y="4426502"/>
            <a:chExt cx="11296168" cy="182880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14" name="Graphic 13">
              <a:extLst>
                <a:ext uri="{FF2B5EF4-FFF2-40B4-BE49-F238E27FC236}">
                  <a16:creationId xmlns:a16="http://schemas.microsoft.com/office/drawing/2014/main" id="{0B3ACA43-3A85-406F-AB64-3BC98782CB7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9" name="Picture 8" descr="Logo&#10;&#10;Description automatically generated">
              <a:extLst>
                <a:ext uri="{FF2B5EF4-FFF2-40B4-BE49-F238E27FC236}">
                  <a16:creationId xmlns:a16="http://schemas.microsoft.com/office/drawing/2014/main" id="{EB407F83-9B0E-E242-AD30-F9D4B07F7DE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928" userDrawn="1">
          <p15:clr>
            <a:srgbClr val="FBAE40"/>
          </p15:clr>
        </p15:guide>
        <p15:guide id="2" pos="5856" userDrawn="1">
          <p15:clr>
            <a:srgbClr val="FBAE40"/>
          </p15:clr>
        </p15:guide>
        <p15:guide id="3" pos="182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Kentucky Department for Public Health</a:t>
            </a:r>
          </a:p>
        </p:txBody>
      </p:sp>
      <p:sp>
        <p:nvSpPr>
          <p:cNvPr id="8" name="Rectangle 7"/>
          <p:cNvSpPr/>
          <p:nvPr userDrawn="1"/>
        </p:nvSpPr>
        <p:spPr>
          <a:xfrm>
            <a:off x="-15240" y="1938639"/>
            <a:ext cx="12207240" cy="4215626"/>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3195"/>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1" dirty="0">
                <a:latin typeface="Grandview Display" panose="020B0502040204020203" pitchFamily="34" charset="0"/>
                <a:cs typeface="Calibri Light" panose="020F0302020204030204" pitchFamily="34" charset="0"/>
              </a:rPr>
              <a:t>About Us</a:t>
            </a:r>
          </a:p>
        </p:txBody>
      </p:sp>
      <p:sp>
        <p:nvSpPr>
          <p:cNvPr id="11" name="TextBox 10"/>
          <p:cNvSpPr txBox="1"/>
          <p:nvPr userDrawn="1"/>
        </p:nvSpPr>
        <p:spPr>
          <a:xfrm>
            <a:off x="6172200" y="2261525"/>
            <a:ext cx="5578813" cy="3293209"/>
          </a:xfrm>
          <a:prstGeom prst="rect">
            <a:avLst/>
          </a:prstGeom>
          <a:noFill/>
        </p:spPr>
        <p:txBody>
          <a:bodyPr wrap="square" rtlCol="0">
            <a:spAutoFit/>
          </a:bodyPr>
          <a:lstStyle/>
          <a:p>
            <a:r>
              <a:rPr lang="en-US" sz="1600" dirty="0">
                <a:latin typeface="Grandview" panose="020B0502040204020203" pitchFamily="34" charset="0"/>
              </a:rPr>
              <a:t>The Kentucky Department for Public Health (KDPH) is dedicated to improving health and</a:t>
            </a:r>
            <a:r>
              <a:rPr lang="en-US" sz="1600" baseline="0" dirty="0">
                <a:latin typeface="Grandview" panose="020B0502040204020203" pitchFamily="34" charset="0"/>
              </a:rPr>
              <a:t> safety of Kentuckians through </a:t>
            </a:r>
            <a:r>
              <a:rPr lang="en-US" sz="1600" i="1" baseline="0" dirty="0">
                <a:latin typeface="Grandview" panose="020B0502040204020203" pitchFamily="34" charset="0"/>
              </a:rPr>
              <a:t>prevention</a:t>
            </a:r>
            <a:r>
              <a:rPr lang="en-US" sz="1600" baseline="0" dirty="0">
                <a:latin typeface="Grandview" panose="020B0502040204020203" pitchFamily="34" charset="0"/>
              </a:rPr>
              <a:t>, </a:t>
            </a:r>
            <a:r>
              <a:rPr lang="en-US" sz="1600" i="1" baseline="0" dirty="0">
                <a:latin typeface="Grandview" panose="020B0502040204020203" pitchFamily="34" charset="0"/>
              </a:rPr>
              <a:t>promotion</a:t>
            </a:r>
            <a:r>
              <a:rPr lang="en-US" sz="1600" baseline="0" dirty="0">
                <a:latin typeface="Grandview" panose="020B0502040204020203" pitchFamily="34" charset="0"/>
              </a:rPr>
              <a:t>, and </a:t>
            </a:r>
            <a:r>
              <a:rPr lang="en-US" sz="1600" i="1" baseline="0" dirty="0">
                <a:latin typeface="Grandview" panose="020B0502040204020203" pitchFamily="34" charset="0"/>
              </a:rPr>
              <a:t>protection</a:t>
            </a:r>
            <a:r>
              <a:rPr lang="en-US" sz="1600" baseline="0" dirty="0">
                <a:latin typeface="Grandview" panose="020B0502040204020203" pitchFamily="34" charset="0"/>
              </a:rPr>
              <a:t>.</a:t>
            </a:r>
          </a:p>
          <a:p>
            <a:endParaRPr lang="en-US" sz="1600" baseline="0" dirty="0">
              <a:latin typeface="Grandview" panose="020B0502040204020203" pitchFamily="34" charset="0"/>
            </a:endParaRPr>
          </a:p>
          <a:p>
            <a:r>
              <a:rPr lang="en-US" sz="1600" baseline="0" dirty="0">
                <a:latin typeface="Grandview" panose="020B0502040204020203" pitchFamily="34" charset="0"/>
              </a:rPr>
              <a:t>As a major component of the Cabinet for Health and Family Services, KDPH provides guidance and support for health departments in all 120 counties.</a:t>
            </a:r>
          </a:p>
          <a:p>
            <a:endParaRPr lang="en-US" sz="1600" baseline="0" dirty="0">
              <a:latin typeface="Grandview" panose="020B0502040204020203" pitchFamily="34" charset="0"/>
            </a:endParaRPr>
          </a:p>
          <a:p>
            <a:r>
              <a:rPr lang="en-US" sz="1600" baseline="0" dirty="0">
                <a:latin typeface="Grandview" panose="020B0502040204020203" pitchFamily="34" charset="0"/>
              </a:rPr>
              <a:t>Serving as Kentucky’s dedicated public health resource, KDPH is responsible for identifying and allocating resources to communities and public health institutions in an effort to prevent and protect against diseases, outbreaks, hazards statewide. </a:t>
            </a:r>
            <a:endParaRPr lang="en-US" sz="1600" dirty="0">
              <a:latin typeface="Grandview" panose="020B0502040204020203" pitchFamily="34" charset="0"/>
            </a:endParaRP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46" name="Rectangle 45"/>
          <p:cNvSpPr/>
          <p:nvPr userDrawn="1"/>
        </p:nvSpPr>
        <p:spPr>
          <a:xfrm>
            <a:off x="-7620" y="1880473"/>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15240" y="6154265"/>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nvGrpSpPr>
          <p:cNvPr id="5" name="Group 4"/>
          <p:cNvGrpSpPr/>
          <p:nvPr userDrawn="1"/>
        </p:nvGrpSpPr>
        <p:grpSpPr>
          <a:xfrm>
            <a:off x="691684" y="2172728"/>
            <a:ext cx="4747582" cy="2133080"/>
            <a:chOff x="418307" y="2831610"/>
            <a:chExt cx="5196308" cy="2275412"/>
          </a:xfrm>
        </p:grpSpPr>
        <p:sp>
          <p:nvSpPr>
            <p:cNvPr id="17" name="Oval 16"/>
            <p:cNvSpPr/>
            <p:nvPr userDrawn="1"/>
          </p:nvSpPr>
          <p:spPr>
            <a:xfrm>
              <a:off x="2519465" y="3083669"/>
              <a:ext cx="972766" cy="924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8307" y="2831610"/>
              <a:ext cx="5196308" cy="2275412"/>
            </a:xfrm>
            <a:prstGeom prst="rect">
              <a:avLst/>
            </a:prstGeom>
          </p:spPr>
        </p:pic>
      </p:grpSp>
      <p:sp>
        <p:nvSpPr>
          <p:cNvPr id="6" name="Footer Placeholder 5">
            <a:extLst>
              <a:ext uri="{FF2B5EF4-FFF2-40B4-BE49-F238E27FC236}">
                <a16:creationId xmlns:a16="http://schemas.microsoft.com/office/drawing/2014/main" id="{DD3EC268-6AB8-4C3C-B5E6-E0149F5826C5}"/>
              </a:ext>
            </a:extLst>
          </p:cNvPr>
          <p:cNvSpPr>
            <a:spLocks noGrp="1"/>
          </p:cNvSpPr>
          <p:nvPr>
            <p:ph type="ftr" sz="quarter" idx="14"/>
          </p:nvPr>
        </p:nvSpPr>
        <p:spPr>
          <a:xfrm>
            <a:off x="4038600" y="6447966"/>
            <a:ext cx="4114800" cy="262842"/>
          </a:xfrm>
          <a:prstGeom prst="rect">
            <a:avLst/>
          </a:prstGeom>
        </p:spPr>
        <p:txBody>
          <a:bodyPr/>
          <a:lstStyle/>
          <a:p>
            <a:endParaRPr lang="en-US" dirty="0"/>
          </a:p>
        </p:txBody>
      </p:sp>
      <p:sp>
        <p:nvSpPr>
          <p:cNvPr id="15" name="Rectangle 14">
            <a:extLst>
              <a:ext uri="{FF2B5EF4-FFF2-40B4-BE49-F238E27FC236}">
                <a16:creationId xmlns:a16="http://schemas.microsoft.com/office/drawing/2014/main" id="{0C10F046-FDAC-46B0-89DE-C2E165E5BD46}"/>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pic>
        <p:nvPicPr>
          <p:cNvPr id="9" name="Picture 8" descr="A picture containing logo&#10;&#10;Description automatically generated">
            <a:extLst>
              <a:ext uri="{FF2B5EF4-FFF2-40B4-BE49-F238E27FC236}">
                <a16:creationId xmlns:a16="http://schemas.microsoft.com/office/drawing/2014/main" id="{3AFE4E70-780A-4656-A244-9BB62E64423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3790" y="4573265"/>
            <a:ext cx="1323975" cy="1322110"/>
          </a:xfrm>
          <a:prstGeom prst="rect">
            <a:avLst/>
          </a:prstGeom>
        </p:spPr>
      </p:pic>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552"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449580" y="381636"/>
            <a:ext cx="1129284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Kentucky Department for Public Health</a:t>
            </a:r>
          </a:p>
        </p:txBody>
      </p:sp>
      <p:sp>
        <p:nvSpPr>
          <p:cNvPr id="8" name="Rectangle 7"/>
          <p:cNvSpPr/>
          <p:nvPr userDrawn="1"/>
        </p:nvSpPr>
        <p:spPr>
          <a:xfrm>
            <a:off x="0" y="1938639"/>
            <a:ext cx="12192000" cy="2049591"/>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9866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randview Display" panose="020B0502040204020203" pitchFamily="34" charset="0"/>
              </a:rPr>
              <a:t>Mission and Vision in Action</a:t>
            </a:r>
          </a:p>
        </p:txBody>
      </p:sp>
      <p:sp>
        <p:nvSpPr>
          <p:cNvPr id="11" name="TextBox 10"/>
          <p:cNvSpPr txBox="1"/>
          <p:nvPr userDrawn="1"/>
        </p:nvSpPr>
        <p:spPr>
          <a:xfrm>
            <a:off x="6205591" y="2331486"/>
            <a:ext cx="5545422" cy="1015663"/>
          </a:xfrm>
          <a:prstGeom prst="rect">
            <a:avLst/>
          </a:prstGeom>
          <a:noFill/>
        </p:spPr>
        <p:txBody>
          <a:bodyPr wrap="square" rtlCol="0">
            <a:spAutoFit/>
          </a:bodyPr>
          <a:lstStyle/>
          <a:p>
            <a:r>
              <a:rPr lang="en-US" sz="2000" dirty="0">
                <a:latin typeface="Grandview Display" panose="020B0502040204020203" pitchFamily="34" charset="0"/>
              </a:rPr>
              <a:t>Our mission is to improve the health and safety of people in Kentucky through prevention, promotion and protection.</a:t>
            </a:r>
          </a:p>
        </p:txBody>
      </p:sp>
      <p:sp>
        <p:nvSpPr>
          <p:cNvPr id="12" name="Rectangle 11"/>
          <p:cNvSpPr/>
          <p:nvPr userDrawn="1"/>
        </p:nvSpPr>
        <p:spPr>
          <a:xfrm>
            <a:off x="457200" y="2300708"/>
            <a:ext cx="5522359" cy="1077218"/>
          </a:xfrm>
          <a:prstGeom prst="rect">
            <a:avLst/>
          </a:prstGeom>
        </p:spPr>
        <p:txBody>
          <a:bodyPr wrap="square">
            <a:spAutoFit/>
          </a:bodyPr>
          <a:lstStyle/>
          <a:p>
            <a:pPr algn="r"/>
            <a:r>
              <a:rPr lang="en-US" sz="3200" b="0" dirty="0">
                <a:latin typeface="Grandview" panose="020B0502040204020203" pitchFamily="34" charset="0"/>
              </a:rPr>
              <a:t>Healthier People, </a:t>
            </a:r>
            <a:br>
              <a:rPr lang="en-US" sz="3200" b="0" dirty="0">
                <a:latin typeface="Grandview" panose="020B0502040204020203" pitchFamily="34" charset="0"/>
              </a:rPr>
            </a:br>
            <a:r>
              <a:rPr lang="en-US" sz="3200" b="0" dirty="0">
                <a:latin typeface="Grandview" panose="020B0502040204020203" pitchFamily="34" charset="0"/>
              </a:rPr>
              <a:t>Healthier Communities.</a:t>
            </a:r>
          </a:p>
        </p:txBody>
      </p:sp>
      <p:sp>
        <p:nvSpPr>
          <p:cNvPr id="14" name="Pentagon 13"/>
          <p:cNvSpPr/>
          <p:nvPr userDrawn="1"/>
        </p:nvSpPr>
        <p:spPr>
          <a:xfrm>
            <a:off x="7524599" y="3691136"/>
            <a:ext cx="3044952"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62BCF0"/>
              </a:solidFill>
            </a:endParaRPr>
          </a:p>
        </p:txBody>
      </p:sp>
      <p:sp>
        <p:nvSpPr>
          <p:cNvPr id="15" name="Pentagon 14"/>
          <p:cNvSpPr/>
          <p:nvPr userDrawn="1"/>
        </p:nvSpPr>
        <p:spPr>
          <a:xfrm>
            <a:off x="4756678" y="3691136"/>
            <a:ext cx="3044952"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1995054" y="3691136"/>
            <a:ext cx="3044952"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2327566" y="3795907"/>
            <a:ext cx="1538587" cy="369332"/>
          </a:xfrm>
          <a:prstGeom prst="rect">
            <a:avLst/>
          </a:prstGeom>
          <a:noFill/>
        </p:spPr>
        <p:txBody>
          <a:bodyPr wrap="square" rtlCol="0">
            <a:spAutoFit/>
          </a:bodyPr>
          <a:lstStyle/>
          <a:p>
            <a:pPr algn="ctr"/>
            <a:r>
              <a:rPr lang="en-US" sz="1800" b="1" dirty="0">
                <a:solidFill>
                  <a:schemeClr val="bg1"/>
                </a:solidFill>
                <a:latin typeface="Grandview" panose="020B0502040204020203" pitchFamily="34" charset="0"/>
              </a:rPr>
              <a:t>Prevention</a:t>
            </a:r>
          </a:p>
        </p:txBody>
      </p:sp>
      <p:sp>
        <p:nvSpPr>
          <p:cNvPr id="18" name="TextBox 17"/>
          <p:cNvSpPr txBox="1"/>
          <p:nvPr userDrawn="1"/>
        </p:nvSpPr>
        <p:spPr>
          <a:xfrm>
            <a:off x="7862452" y="3795907"/>
            <a:ext cx="1512451" cy="369332"/>
          </a:xfrm>
          <a:prstGeom prst="rect">
            <a:avLst/>
          </a:prstGeom>
          <a:noFill/>
        </p:spPr>
        <p:txBody>
          <a:bodyPr wrap="square" rtlCol="0">
            <a:spAutoFit/>
          </a:bodyPr>
          <a:lstStyle/>
          <a:p>
            <a:pPr algn="ctr"/>
            <a:r>
              <a:rPr lang="en-US" b="1" dirty="0">
                <a:solidFill>
                  <a:schemeClr val="bg1"/>
                </a:solidFill>
                <a:latin typeface="Grandview" panose="020B0502040204020203" pitchFamily="34" charset="0"/>
              </a:rPr>
              <a:t>Protection</a:t>
            </a:r>
          </a:p>
        </p:txBody>
      </p:sp>
      <p:sp>
        <p:nvSpPr>
          <p:cNvPr id="19" name="TextBox 18"/>
          <p:cNvSpPr txBox="1"/>
          <p:nvPr userDrawn="1"/>
        </p:nvSpPr>
        <p:spPr>
          <a:xfrm>
            <a:off x="5095481" y="3795907"/>
            <a:ext cx="1590713" cy="369332"/>
          </a:xfrm>
          <a:prstGeom prst="rect">
            <a:avLst/>
          </a:prstGeom>
          <a:noFill/>
        </p:spPr>
        <p:txBody>
          <a:bodyPr wrap="square" rtlCol="0">
            <a:spAutoFit/>
          </a:bodyPr>
          <a:lstStyle/>
          <a:p>
            <a:pPr algn="ctr"/>
            <a:r>
              <a:rPr lang="en-US" b="1" dirty="0">
                <a:solidFill>
                  <a:schemeClr val="bg1"/>
                </a:solidFill>
                <a:latin typeface="Grandview" panose="020B0502040204020203" pitchFamily="34" charset="0"/>
              </a:rPr>
              <a:t>Promotion</a:t>
            </a:r>
          </a:p>
        </p:txBody>
      </p:sp>
      <p:sp>
        <p:nvSpPr>
          <p:cNvPr id="23" name="TextBox 22"/>
          <p:cNvSpPr txBox="1"/>
          <p:nvPr userDrawn="1"/>
        </p:nvSpPr>
        <p:spPr>
          <a:xfrm>
            <a:off x="5095481" y="4554204"/>
            <a:ext cx="2675068" cy="1247714"/>
          </a:xfrm>
          <a:prstGeom prst="rect">
            <a:avLst/>
          </a:prstGeom>
          <a:noFill/>
        </p:spPr>
        <p:txBody>
          <a:bodyPr wrap="square" rtlCol="0">
            <a:spAutoFit/>
          </a:bodyPr>
          <a:lstStyle/>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Immunizations</a:t>
            </a:r>
          </a:p>
          <a:p>
            <a:pPr algn="l">
              <a:lnSpc>
                <a:spcPct val="80000"/>
              </a:lnSpc>
              <a:spcAft>
                <a:spcPts val="1200"/>
              </a:spcAft>
            </a:pPr>
            <a:r>
              <a:rPr lang="en-US" sz="1400" dirty="0">
                <a:latin typeface="Grandview" panose="020B0502040204020203" pitchFamily="34" charset="0"/>
              </a:rPr>
              <a:t>KEIS</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Mobile Harm Reduction</a:t>
            </a:r>
          </a:p>
          <a:p>
            <a:pPr algn="l">
              <a:lnSpc>
                <a:spcPct val="80000"/>
              </a:lnSpc>
              <a:spcAft>
                <a:spcPts val="1200"/>
              </a:spcAft>
            </a:pPr>
            <a:r>
              <a:rPr lang="en-US" sz="1400" dirty="0">
                <a:latin typeface="Grandview" panose="020B0502040204020203" pitchFamily="34" charset="0"/>
              </a:rPr>
              <a:t>Newborn Screening</a:t>
            </a:r>
          </a:p>
        </p:txBody>
      </p:sp>
      <p:sp>
        <p:nvSpPr>
          <p:cNvPr id="24" name="TextBox 23"/>
          <p:cNvSpPr txBox="1"/>
          <p:nvPr userDrawn="1"/>
        </p:nvSpPr>
        <p:spPr>
          <a:xfrm>
            <a:off x="2179781" y="4632832"/>
            <a:ext cx="2748882" cy="1247714"/>
          </a:xfrm>
          <a:prstGeom prst="rect">
            <a:avLst/>
          </a:prstGeom>
          <a:noFill/>
        </p:spPr>
        <p:txBody>
          <a:bodyPr wrap="square" rtlCol="0">
            <a:spAutoFit/>
          </a:bodyPr>
          <a:lstStyle/>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Diabetes Prevention</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Disease Surveillance</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Environmental Inspections</a:t>
            </a:r>
          </a:p>
          <a:p>
            <a:pPr algn="l">
              <a:lnSpc>
                <a:spcPct val="80000"/>
              </a:lnSpc>
              <a:spcAft>
                <a:spcPts val="1200"/>
              </a:spcAft>
            </a:pPr>
            <a:r>
              <a:rPr lang="en-US" sz="1400" dirty="0">
                <a:latin typeface="Grandview" panose="020B0502040204020203" pitchFamily="34" charset="0"/>
              </a:rPr>
              <a:t>HANDS</a:t>
            </a:r>
          </a:p>
        </p:txBody>
      </p:sp>
      <p:sp>
        <p:nvSpPr>
          <p:cNvPr id="25" name="TextBox 24"/>
          <p:cNvSpPr txBox="1"/>
          <p:nvPr userDrawn="1"/>
        </p:nvSpPr>
        <p:spPr>
          <a:xfrm>
            <a:off x="7801630" y="4554204"/>
            <a:ext cx="3598401" cy="1243417"/>
          </a:xfrm>
          <a:prstGeom prst="rect">
            <a:avLst/>
          </a:prstGeom>
          <a:noFill/>
        </p:spPr>
        <p:txBody>
          <a:bodyPr wrap="square" rtlCol="0">
            <a:spAutoFit/>
          </a:bodyPr>
          <a:lstStyle/>
          <a:p>
            <a:pPr algn="l">
              <a:lnSpc>
                <a:spcPct val="80000"/>
              </a:lnSpc>
              <a:spcAft>
                <a:spcPts val="1200"/>
              </a:spcAft>
            </a:pPr>
            <a:r>
              <a:rPr lang="en-US" sz="1400" dirty="0">
                <a:latin typeface="Grandview" panose="020B0502040204020203" pitchFamily="34" charset="0"/>
              </a:rPr>
              <a:t>Prescription Assistance</a:t>
            </a:r>
          </a:p>
          <a:p>
            <a:pPr algn="l">
              <a:lnSpc>
                <a:spcPct val="80000"/>
              </a:lnSpc>
              <a:spcAft>
                <a:spcPts val="1200"/>
              </a:spcAft>
            </a:pPr>
            <a:r>
              <a:rPr lang="en-US" sz="1400" dirty="0">
                <a:latin typeface="Grandview" panose="020B0502040204020203" pitchFamily="34" charset="0"/>
              </a:rPr>
              <a:t>Public Health and Disaster Preparedness</a:t>
            </a:r>
          </a:p>
          <a:p>
            <a:pPr marL="0" marR="0" lvl="0" indent="0" algn="l" defTabSz="914400" rtl="0" eaLnBrk="1" fontAlgn="auto" latinLnBrk="0" hangingPunct="1">
              <a:lnSpc>
                <a:spcPct val="80000"/>
              </a:lnSpc>
              <a:spcBef>
                <a:spcPts val="0"/>
              </a:spcBef>
              <a:spcAft>
                <a:spcPts val="1200"/>
              </a:spcAft>
              <a:buClrTx/>
              <a:buSzTx/>
              <a:buFontTx/>
              <a:buNone/>
              <a:tabLst/>
              <a:defRPr/>
            </a:pPr>
            <a:r>
              <a:rPr lang="en-US" sz="1400" dirty="0">
                <a:latin typeface="Grandview" panose="020B0502040204020203" pitchFamily="34" charset="0"/>
              </a:rPr>
              <a:t>Smoking Cessation</a:t>
            </a:r>
          </a:p>
          <a:p>
            <a:pPr algn="l">
              <a:lnSpc>
                <a:spcPct val="80000"/>
              </a:lnSpc>
              <a:spcAft>
                <a:spcPts val="1200"/>
              </a:spcAft>
            </a:pPr>
            <a:r>
              <a:rPr lang="en-US" sz="1400" dirty="0">
                <a:latin typeface="Grandview" panose="020B0502040204020203" pitchFamily="34" charset="0"/>
              </a:rPr>
              <a:t>WIC</a:t>
            </a:r>
          </a:p>
        </p:txBody>
      </p:sp>
      <p:sp>
        <p:nvSpPr>
          <p:cNvPr id="4" name="Slide Number Placeholder 3"/>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cxnSp>
        <p:nvCxnSpPr>
          <p:cNvPr id="5" name="Straight Connector 4">
            <a:extLst>
              <a:ext uri="{FF2B5EF4-FFF2-40B4-BE49-F238E27FC236}">
                <a16:creationId xmlns:a16="http://schemas.microsoft.com/office/drawing/2014/main" id="{11446A55-4720-4A92-9EBE-3363A8E88D24}"/>
              </a:ext>
            </a:extLst>
          </p:cNvPr>
          <p:cNvCxnSpPr/>
          <p:nvPr userDrawn="1"/>
        </p:nvCxnSpPr>
        <p:spPr>
          <a:xfrm>
            <a:off x="1995054" y="4559365"/>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B30DA4F-25DD-486B-8587-34A50118C517}"/>
              </a:ext>
            </a:extLst>
          </p:cNvPr>
          <p:cNvCxnSpPr/>
          <p:nvPr userDrawn="1"/>
        </p:nvCxnSpPr>
        <p:spPr>
          <a:xfrm>
            <a:off x="4756678" y="4559365"/>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E146C62-80D5-4698-9C9A-86FAB6AA17E0}"/>
              </a:ext>
            </a:extLst>
          </p:cNvPr>
          <p:cNvCxnSpPr/>
          <p:nvPr userDrawn="1"/>
        </p:nvCxnSpPr>
        <p:spPr>
          <a:xfrm>
            <a:off x="7524599" y="4570889"/>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372C2CD-ED6E-4531-B3CB-1C1BE25B720F}"/>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408" userDrawn="1">
          <p15:clr>
            <a:srgbClr val="FBAE40"/>
          </p15:clr>
        </p15:guide>
        <p15:guide id="2" orient="horz" pos="3072" userDrawn="1">
          <p15:clr>
            <a:srgbClr val="FBAE40"/>
          </p15:clr>
        </p15:guide>
        <p15:guide id="3" orient="horz" pos="393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495575" y="381636"/>
            <a:ext cx="11188425"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dirty="0">
                <a:solidFill>
                  <a:srgbClr val="01203D"/>
                </a:solidFill>
                <a:latin typeface="Grandview" panose="020B0502040204020203" pitchFamily="34" charset="0"/>
              </a:rPr>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279496"/>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randview Display" panose="020B0502040204020203" pitchFamily="34" charset="0"/>
              </a:rPr>
              <a:t>Response to the Opioid Crisis</a:t>
            </a:r>
          </a:p>
        </p:txBody>
      </p:sp>
      <p:sp>
        <p:nvSpPr>
          <p:cNvPr id="14" name="Pentagon 13"/>
          <p:cNvSpPr/>
          <p:nvPr userDrawn="1"/>
        </p:nvSpPr>
        <p:spPr>
          <a:xfrm>
            <a:off x="8287050" y="3490913"/>
            <a:ext cx="2819314"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538604" cy="338554"/>
          </a:xfrm>
          <a:prstGeom prst="rect">
            <a:avLst/>
          </a:prstGeom>
          <a:noFill/>
        </p:spPr>
        <p:txBody>
          <a:bodyPr wrap="square" rtlCol="0">
            <a:spAutoFit/>
          </a:bodyPr>
          <a:lstStyle/>
          <a:p>
            <a:pPr algn="l"/>
            <a:r>
              <a:rPr lang="en-US" sz="1600" b="1" dirty="0">
                <a:solidFill>
                  <a:schemeClr val="bg1"/>
                </a:solidFill>
                <a:latin typeface="Grandview Display" panose="020B0502040204020203" pitchFamily="34" charset="0"/>
              </a:rPr>
              <a:t>Syringe Exchange</a:t>
            </a:r>
          </a:p>
        </p:txBody>
      </p:sp>
      <p:sp>
        <p:nvSpPr>
          <p:cNvPr id="18" name="TextBox 17"/>
          <p:cNvSpPr txBox="1"/>
          <p:nvPr userDrawn="1"/>
        </p:nvSpPr>
        <p:spPr>
          <a:xfrm>
            <a:off x="8231634" y="2954596"/>
            <a:ext cx="3045346" cy="338554"/>
          </a:xfrm>
          <a:prstGeom prst="rect">
            <a:avLst/>
          </a:prstGeom>
          <a:noFill/>
        </p:spPr>
        <p:txBody>
          <a:bodyPr wrap="square" rtlCol="0">
            <a:spAutoFit/>
          </a:bodyPr>
          <a:lstStyle/>
          <a:p>
            <a:pPr algn="l"/>
            <a:r>
              <a:rPr lang="en-US" sz="1550" b="1" dirty="0">
                <a:solidFill>
                  <a:schemeClr val="bg1"/>
                </a:solidFill>
                <a:latin typeface="Grandview Display" panose="020B0502040204020203" pitchFamily="34" charset="0"/>
              </a:rPr>
              <a:t>www.FindHelpNowKY.org</a:t>
            </a:r>
          </a:p>
        </p:txBody>
      </p:sp>
      <p:sp>
        <p:nvSpPr>
          <p:cNvPr id="19" name="TextBox 18"/>
          <p:cNvSpPr txBox="1"/>
          <p:nvPr userDrawn="1"/>
        </p:nvSpPr>
        <p:spPr>
          <a:xfrm>
            <a:off x="8287049" y="3606724"/>
            <a:ext cx="2819314" cy="338554"/>
          </a:xfrm>
          <a:prstGeom prst="rect">
            <a:avLst/>
          </a:prstGeom>
          <a:noFill/>
        </p:spPr>
        <p:txBody>
          <a:bodyPr wrap="square" rtlCol="0">
            <a:spAutoFit/>
          </a:bodyPr>
          <a:lstStyle/>
          <a:p>
            <a:pPr algn="l"/>
            <a:r>
              <a:rPr lang="en-US" sz="1600" b="1" dirty="0">
                <a:solidFill>
                  <a:schemeClr val="bg1"/>
                </a:solidFill>
                <a:latin typeface="Grandview Display" panose="020B0502040204020203" pitchFamily="34" charset="0"/>
              </a:rPr>
              <a:t>Naloxone Distribution</a:t>
            </a:r>
          </a:p>
        </p:txBody>
      </p:sp>
      <p:sp>
        <p:nvSpPr>
          <p:cNvPr id="4" name="Slide Number Placeholder 3"/>
          <p:cNvSpPr>
            <a:spLocks noGrp="1"/>
          </p:cNvSpPr>
          <p:nvPr>
            <p:ph type="sldNum" sz="quarter" idx="12"/>
          </p:nvPr>
        </p:nvSpPr>
        <p:spPr>
          <a:xfrm>
            <a:off x="11428579" y="6538088"/>
            <a:ext cx="695325" cy="251816"/>
          </a:xfrm>
        </p:spPr>
        <p:txBody>
          <a:bodyPr/>
          <a:lstStyle>
            <a:lvl1pPr>
              <a:defRPr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26" name="Picture Placeholder 2"/>
          <p:cNvSpPr>
            <a:spLocks noGrp="1"/>
          </p:cNvSpPr>
          <p:nvPr>
            <p:ph type="pic" idx="1" hasCustomPrompt="1"/>
          </p:nvPr>
        </p:nvSpPr>
        <p:spPr>
          <a:xfrm>
            <a:off x="495575" y="2191675"/>
            <a:ext cx="7356953" cy="4105430"/>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13" name="Rectangle 12">
            <a:extLst>
              <a:ext uri="{FF2B5EF4-FFF2-40B4-BE49-F238E27FC236}">
                <a16:creationId xmlns:a16="http://schemas.microsoft.com/office/drawing/2014/main" id="{45FEBB17-DB7A-4FD5-80D6-1D33FA366285}"/>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 System1">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9" name="Oval 8"/>
          <p:cNvSpPr/>
          <p:nvPr userDrawn="1"/>
        </p:nvSpPr>
        <p:spPr>
          <a:xfrm>
            <a:off x="1638300" y="2370553"/>
            <a:ext cx="1844675" cy="1844675"/>
          </a:xfrm>
          <a:prstGeom prst="ellipse">
            <a:avLst/>
          </a:prstGeom>
          <a:no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rgbClr val="01203D"/>
          </a:solidFill>
          <a:ln w="38100">
            <a:solidFill>
              <a:srgbClr val="012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51067" y="2785059"/>
            <a:ext cx="1018227" cy="1015663"/>
          </a:xfrm>
          <a:prstGeom prst="rect">
            <a:avLst/>
          </a:prstGeom>
        </p:spPr>
        <p:txBody>
          <a:bodyPr wrap="none">
            <a:spAutoFit/>
          </a:bodyPr>
          <a:lstStyle/>
          <a:p>
            <a:r>
              <a:rPr lang="en-US" sz="6000" b="1" dirty="0">
                <a:solidFill>
                  <a:schemeClr val="bg1"/>
                </a:solidFill>
                <a:latin typeface="Grandview" panose="020B0502040204020203" pitchFamily="34" charset="0"/>
              </a:rPr>
              <a:t>61</a:t>
            </a:r>
          </a:p>
        </p:txBody>
      </p:sp>
      <p:cxnSp>
        <p:nvCxnSpPr>
          <p:cNvPr id="12" name="Straight Connector 11"/>
          <p:cNvCxnSpPr/>
          <p:nvPr userDrawn="1"/>
        </p:nvCxnSpPr>
        <p:spPr>
          <a:xfrm>
            <a:off x="2560637" y="4215228"/>
            <a:ext cx="0" cy="457200"/>
          </a:xfrm>
          <a:prstGeom prst="line">
            <a:avLst/>
          </a:prstGeom>
          <a:ln w="38100">
            <a:solidFill>
              <a:srgbClr val="01203D"/>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a:latin typeface="Grandview" panose="020B0502040204020203" pitchFamily="34" charset="0"/>
              </a:rPr>
              <a:t>Partners with 61 local health departments to provide core services in all 120 counties</a:t>
            </a:r>
          </a:p>
        </p:txBody>
      </p:sp>
      <p:sp>
        <p:nvSpPr>
          <p:cNvPr id="14" name="Oval 13"/>
          <p:cNvSpPr/>
          <p:nvPr userDrawn="1"/>
        </p:nvSpPr>
        <p:spPr>
          <a:xfrm>
            <a:off x="5173662" y="2370553"/>
            <a:ext cx="1844675" cy="1844675"/>
          </a:xfrm>
          <a:prstGeom prst="ellipse">
            <a:avLst/>
          </a:prstGeom>
          <a:no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rgbClr val="62BCF0"/>
          </a:solidFill>
          <a:ln w="38100">
            <a:solidFill>
              <a:srgbClr val="62BC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46623" y="2860949"/>
            <a:ext cx="1298753" cy="914225"/>
          </a:xfrm>
          <a:prstGeom prst="rect">
            <a:avLst/>
          </a:prstGeom>
        </p:spPr>
        <p:txBody>
          <a:bodyPr wrap="none">
            <a:spAutoFit/>
          </a:bodyPr>
          <a:lstStyle/>
          <a:p>
            <a:pPr algn="ctr">
              <a:lnSpc>
                <a:spcPct val="60000"/>
              </a:lnSpc>
            </a:pPr>
            <a:r>
              <a:rPr lang="en-US" sz="6000" b="1" dirty="0">
                <a:solidFill>
                  <a:schemeClr val="bg1"/>
                </a:solidFill>
                <a:latin typeface="Grandview" panose="020B0502040204020203" pitchFamily="34" charset="0"/>
              </a:rPr>
              <a:t>4</a:t>
            </a:r>
            <a:br>
              <a:rPr lang="en-US" sz="6000" b="1" dirty="0">
                <a:solidFill>
                  <a:schemeClr val="bg1"/>
                </a:solidFill>
                <a:latin typeface="Grandview" panose="020B0502040204020203" pitchFamily="34" charset="0"/>
              </a:rPr>
            </a:br>
            <a:r>
              <a:rPr lang="en-US" sz="2800" b="1" dirty="0">
                <a:solidFill>
                  <a:schemeClr val="bg1"/>
                </a:solidFill>
                <a:latin typeface="Grandview" panose="020B0502040204020203" pitchFamily="34" charset="0"/>
              </a:rPr>
              <a:t>million</a:t>
            </a:r>
          </a:p>
        </p:txBody>
      </p:sp>
      <p:cxnSp>
        <p:nvCxnSpPr>
          <p:cNvPr id="17" name="Straight Connector 16"/>
          <p:cNvCxnSpPr/>
          <p:nvPr userDrawn="1"/>
        </p:nvCxnSpPr>
        <p:spPr>
          <a:xfrm>
            <a:off x="6095999" y="4215228"/>
            <a:ext cx="0" cy="457200"/>
          </a:xfrm>
          <a:prstGeom prst="line">
            <a:avLst/>
          </a:prstGeom>
          <a:ln w="38100">
            <a:solidFill>
              <a:srgbClr val="62BCF0"/>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a:latin typeface="Grandview" panose="020B0502040204020203" pitchFamily="34" charset="0"/>
              </a:rPr>
              <a:t>Delivers more than 4 million</a:t>
            </a:r>
            <a:r>
              <a:rPr lang="en-US" baseline="0" dirty="0">
                <a:latin typeface="Grandview" panose="020B0502040204020203" pitchFamily="34" charset="0"/>
              </a:rPr>
              <a:t> </a:t>
            </a:r>
            <a:r>
              <a:rPr lang="en-US" dirty="0">
                <a:latin typeface="Grandview" panose="020B0502040204020203" pitchFamily="34" charset="0"/>
              </a:rPr>
              <a:t>services to over 400,000 Kentuckians annually</a:t>
            </a:r>
          </a:p>
        </p:txBody>
      </p:sp>
      <p:sp>
        <p:nvSpPr>
          <p:cNvPr id="19" name="Oval 18"/>
          <p:cNvSpPr/>
          <p:nvPr userDrawn="1"/>
        </p:nvSpPr>
        <p:spPr>
          <a:xfrm>
            <a:off x="8917213" y="2370553"/>
            <a:ext cx="1844675" cy="1844675"/>
          </a:xfrm>
          <a:prstGeom prst="ellipse">
            <a:avLst/>
          </a:prstGeom>
          <a:no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rgbClr val="84BC49"/>
          </a:solidFill>
          <a:ln w="38100">
            <a:solidFill>
              <a:srgbClr val="84BC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37162" y="2785058"/>
            <a:ext cx="1316386" cy="1015663"/>
          </a:xfrm>
          <a:prstGeom prst="rect">
            <a:avLst/>
          </a:prstGeom>
        </p:spPr>
        <p:txBody>
          <a:bodyPr wrap="none">
            <a:spAutoFit/>
          </a:bodyPr>
          <a:lstStyle/>
          <a:p>
            <a:r>
              <a:rPr lang="en-US" sz="6000" b="1" dirty="0">
                <a:solidFill>
                  <a:schemeClr val="bg1"/>
                </a:solidFill>
                <a:latin typeface="Grandview" panose="020B0502040204020203" pitchFamily="34" charset="0"/>
              </a:rPr>
              <a:t>1/3</a:t>
            </a:r>
          </a:p>
        </p:txBody>
      </p:sp>
      <p:cxnSp>
        <p:nvCxnSpPr>
          <p:cNvPr id="22" name="Straight Connector 21"/>
          <p:cNvCxnSpPr/>
          <p:nvPr userDrawn="1"/>
        </p:nvCxnSpPr>
        <p:spPr>
          <a:xfrm>
            <a:off x="9839550" y="4215228"/>
            <a:ext cx="0" cy="457200"/>
          </a:xfrm>
          <a:prstGeom prst="line">
            <a:avLst/>
          </a:prstGeom>
          <a:ln w="38100">
            <a:solidFill>
              <a:srgbClr val="84BC49"/>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a:latin typeface="Grandview" panose="020B0502040204020203" pitchFamily="34" charset="0"/>
              </a:rPr>
              <a:t>Regulates an estimated third of Kentucky’s economy</a:t>
            </a:r>
          </a:p>
        </p:txBody>
      </p:sp>
      <p:sp>
        <p:nvSpPr>
          <p:cNvPr id="24" name="Title 5"/>
          <p:cNvSpPr txBox="1">
            <a:spLocks/>
          </p:cNvSpPr>
          <p:nvPr userDrawn="1"/>
        </p:nvSpPr>
        <p:spPr>
          <a:xfrm>
            <a:off x="0" y="1274831"/>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200" b="0" dirty="0">
                <a:solidFill>
                  <a:srgbClr val="01203D"/>
                </a:solidFill>
                <a:latin typeface="Grandview Display" panose="020B0502040204020203" pitchFamily="34" charset="0"/>
              </a:rPr>
              <a:t>Overview of Kentucky’s Largest Healthcare System</a:t>
            </a:r>
          </a:p>
        </p:txBody>
      </p:sp>
      <p:sp>
        <p:nvSpPr>
          <p:cNvPr id="26" name="Rectangle 25">
            <a:extLst>
              <a:ext uri="{FF2B5EF4-FFF2-40B4-BE49-F238E27FC236}">
                <a16:creationId xmlns:a16="http://schemas.microsoft.com/office/drawing/2014/main" id="{050E9BE8-734F-4FC5-A283-C8C2493ED509}"/>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168"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6" name="Picture Placeholder 2"/>
          <p:cNvSpPr>
            <a:spLocks noGrp="1"/>
          </p:cNvSpPr>
          <p:nvPr>
            <p:ph type="pic" idx="1" hasCustomPrompt="1"/>
          </p:nvPr>
        </p:nvSpPr>
        <p:spPr>
          <a:xfrm>
            <a:off x="1758" y="1954498"/>
            <a:ext cx="12188484" cy="434397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Updated Map</a:t>
            </a:r>
          </a:p>
        </p:txBody>
      </p:sp>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000" b="0" dirty="0">
                <a:solidFill>
                  <a:srgbClr val="01203D"/>
                </a:solidFill>
                <a:latin typeface="Grandview" panose="020B0502040204020203" pitchFamily="34" charset="0"/>
              </a:rPr>
              <a:t>Public Health System in Kentucky</a:t>
            </a:r>
          </a:p>
        </p:txBody>
      </p:sp>
      <p:sp>
        <p:nvSpPr>
          <p:cNvPr id="7" name="Slide Number Placeholder 6"/>
          <p:cNvSpPr>
            <a:spLocks noGrp="1"/>
          </p:cNvSpPr>
          <p:nvPr>
            <p:ph type="sldNum" sz="quarter" idx="12"/>
          </p:nvPr>
        </p:nvSpPr>
        <p:spPr>
          <a:xfrm>
            <a:off x="11428579" y="6538088"/>
            <a:ext cx="695325" cy="251816"/>
          </a:xfrm>
        </p:spPr>
        <p:txBody>
          <a:bodyPr/>
          <a:lstStyle>
            <a:lvl1pPr>
              <a:defRPr>
                <a:solidFill>
                  <a:srgbClr val="01203D"/>
                </a:solidFill>
                <a:latin typeface="Gotham Bold" pitchFamily="50" charset="0"/>
              </a:defRPr>
            </a:lvl1pPr>
          </a:lstStyle>
          <a:p>
            <a:fld id="{ABB8925F-B6BB-49B0-9469-5285B9C99CB3}" type="slidenum">
              <a:rPr lang="en-US" smtClean="0"/>
              <a:pPr/>
              <a:t>‹#›</a:t>
            </a:fld>
            <a:endParaRPr lang="en-US" dirty="0"/>
          </a:p>
        </p:txBody>
      </p:sp>
      <p:sp>
        <p:nvSpPr>
          <p:cNvPr id="24" name="Title 5"/>
          <p:cNvSpPr txBox="1">
            <a:spLocks/>
          </p:cNvSpPr>
          <p:nvPr userDrawn="1"/>
        </p:nvSpPr>
        <p:spPr>
          <a:xfrm>
            <a:off x="0" y="1284064"/>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Grandview Display" panose="020B0502040204020203" pitchFamily="34" charset="0"/>
              </a:rPr>
              <a:t>Statewide Reach</a:t>
            </a:r>
          </a:p>
        </p:txBody>
      </p:sp>
      <p:sp>
        <p:nvSpPr>
          <p:cNvPr id="29" name="Rectangle 28"/>
          <p:cNvSpPr/>
          <p:nvPr userDrawn="1"/>
        </p:nvSpPr>
        <p:spPr>
          <a:xfrm>
            <a:off x="1758" y="1880476"/>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 name="Rectangle 7">
            <a:extLst>
              <a:ext uri="{FF2B5EF4-FFF2-40B4-BE49-F238E27FC236}">
                <a16:creationId xmlns:a16="http://schemas.microsoft.com/office/drawing/2014/main" id="{2D1BE9F4-E9A4-487E-AFB9-C75DD168507B}"/>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456070"/>
            <a:ext cx="2743200" cy="254738"/>
          </a:xfrm>
          <a:prstGeom prst="rect">
            <a:avLst/>
          </a:prstGeom>
        </p:spPr>
        <p:txBody>
          <a:bodyPr/>
          <a:lstStyle/>
          <a:p>
            <a:fld id="{0467B39D-87AC-4D39-8154-C6852A584385}" type="datetime1">
              <a:rPr lang="en-US" smtClean="0"/>
              <a:pPr/>
              <a:t>12/6/2022</a:t>
            </a:fld>
            <a:endParaRPr lang="en-US" dirty="0"/>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0" name="Rectangle 9"/>
          <p:cNvSpPr/>
          <p:nvPr userDrawn="1"/>
        </p:nvSpPr>
        <p:spPr>
          <a:xfrm>
            <a:off x="0" y="-5714"/>
            <a:ext cx="4069080" cy="6869429"/>
          </a:xfrm>
          <a:prstGeom prst="rect">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885732"/>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chemeClr val="bg1"/>
                </a:solidFill>
                <a:latin typeface="Grandview Display" panose="020B0502040204020203" pitchFamily="34" charset="0"/>
              </a:rPr>
              <a:t>Organizational Chart</a:t>
            </a:r>
          </a:p>
        </p:txBody>
      </p:sp>
      <p:graphicFrame>
        <p:nvGraphicFramePr>
          <p:cNvPr id="13" name="Diagram 12"/>
          <p:cNvGraphicFramePr/>
          <p:nvPr userDrawn="1">
            <p:extLst>
              <p:ext uri="{D42A27DB-BD31-4B8C-83A1-F6EECF244321}">
                <p14:modId xmlns:p14="http://schemas.microsoft.com/office/powerpoint/2010/main" val="3399479777"/>
              </p:ext>
            </p:extLst>
          </p:nvPr>
        </p:nvGraphicFramePr>
        <p:xfrm>
          <a:off x="4013349" y="499710"/>
          <a:ext cx="5290290"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107055" y="145721"/>
            <a:ext cx="3016849" cy="6457152"/>
          </a:xfrm>
          <a:prstGeom prst="rect">
            <a:avLst/>
          </a:prstGeom>
        </p:spPr>
        <p:txBody>
          <a:bodyPr wrap="square">
            <a:spAutoFit/>
          </a:bodyPr>
          <a:lstStyle/>
          <a:p>
            <a:pPr lvl="0" algn="l" defTabSz="889000">
              <a:lnSpc>
                <a:spcPct val="80000"/>
              </a:lnSpc>
              <a:spcBef>
                <a:spcPct val="0"/>
              </a:spcBef>
              <a:spcAft>
                <a:spcPct val="35000"/>
              </a:spcAft>
            </a:pPr>
            <a:r>
              <a:rPr lang="en-US" sz="1100" kern="1200" dirty="0">
                <a:solidFill>
                  <a:srgbClr val="62BCF0"/>
                </a:solidFill>
                <a:latin typeface="Grandview" panose="020B0502040204020203" pitchFamily="34" charset="0"/>
              </a:rPr>
              <a:t>Health Equity</a:t>
            </a:r>
          </a:p>
          <a:p>
            <a:pPr lvl="0" algn="l" defTabSz="889000">
              <a:lnSpc>
                <a:spcPct val="80000"/>
              </a:lnSpc>
              <a:spcBef>
                <a:spcPct val="0"/>
              </a:spcBef>
              <a:spcAft>
                <a:spcPct val="35000"/>
              </a:spcAft>
            </a:pPr>
            <a:r>
              <a:rPr lang="en-US" sz="1100" kern="1200" dirty="0">
                <a:solidFill>
                  <a:srgbClr val="01203D"/>
                </a:solidFill>
                <a:latin typeface="Grandview" panose="020B0502040204020203" pitchFamily="34" charset="0"/>
              </a:rPr>
              <a:t>Nutrition Services </a:t>
            </a:r>
          </a:p>
          <a:p>
            <a:pPr lvl="0" algn="l" defTabSz="889000">
              <a:lnSpc>
                <a:spcPct val="80000"/>
              </a:lnSpc>
              <a:spcBef>
                <a:spcPct val="0"/>
              </a:spcBef>
              <a:spcAft>
                <a:spcPct val="35000"/>
              </a:spcAft>
            </a:pPr>
            <a:r>
              <a:rPr lang="en-US" sz="1100" kern="1200" dirty="0">
                <a:solidFill>
                  <a:srgbClr val="01203D"/>
                </a:solidFill>
                <a:latin typeface="Grandview" panose="020B0502040204020203" pitchFamily="34" charset="0"/>
              </a:rPr>
              <a:t>Child and Family Health Improvement</a:t>
            </a:r>
          </a:p>
          <a:p>
            <a:pPr lvl="0" algn="l" defTabSz="889000">
              <a:lnSpc>
                <a:spcPct val="80000"/>
              </a:lnSpc>
              <a:spcBef>
                <a:spcPct val="0"/>
              </a:spcBef>
              <a:spcAft>
                <a:spcPct val="35000"/>
              </a:spcAft>
            </a:pPr>
            <a:r>
              <a:rPr lang="en-US" sz="1100" kern="1200" dirty="0">
                <a:solidFill>
                  <a:srgbClr val="01203D"/>
                </a:solidFill>
                <a:latin typeface="Grandview" panose="020B0502040204020203" pitchFamily="34" charset="0"/>
              </a:rPr>
              <a:t>Early Childhood Development</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Adolescent Health</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School Health</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Program Support</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Breast and Cervical Cancer Screening</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Family Planning</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Preconception Health </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Ovarian Cancer Awareness</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Chronic Disease Prevention</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rgbClr val="84BC49"/>
                </a:solidFill>
                <a:latin typeface="Grandview" panose="020B0502040204020203" pitchFamily="34" charset="0"/>
              </a:rPr>
              <a:t>Health</a:t>
            </a:r>
            <a:r>
              <a:rPr lang="en-US" sz="1100" kern="1200" baseline="0" dirty="0">
                <a:solidFill>
                  <a:srgbClr val="84BC49"/>
                </a:solidFill>
                <a:latin typeface="Grandview" panose="020B0502040204020203" pitchFamily="34" charset="0"/>
              </a:rPr>
              <a:t> Promotion</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HIV/AIDS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Infectious Disease</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Vital Statistics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Immunizations</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Milk Safety</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Food Safety</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Environmental Management</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Radiation Health</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Public Safety</a:t>
            </a:r>
          </a:p>
          <a:p>
            <a:pPr lvl="0" algn="l" defTabSz="889000">
              <a:lnSpc>
                <a:spcPct val="80000"/>
              </a:lnSpc>
              <a:spcBef>
                <a:spcPct val="0"/>
              </a:spcBef>
              <a:spcAft>
                <a:spcPct val="35000"/>
              </a:spcAft>
            </a:pPr>
            <a:r>
              <a:rPr lang="en-US" sz="1100" kern="1200" baseline="0" dirty="0">
                <a:solidFill>
                  <a:srgbClr val="62BCF0"/>
                </a:solidFill>
                <a:latin typeface="Grandview" panose="020B0502040204020203" pitchFamily="34" charset="0"/>
              </a:rPr>
              <a:t>Public Health Preparedness</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Microbiology</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Molecular and Clinical Chemistry</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Global Preparedness and Environmental</a:t>
            </a:r>
          </a:p>
          <a:p>
            <a:pPr lvl="0" algn="l" defTabSz="889000">
              <a:lnSpc>
                <a:spcPct val="80000"/>
              </a:lnSpc>
              <a:spcBef>
                <a:spcPct val="0"/>
              </a:spcBef>
              <a:spcAft>
                <a:spcPct val="35000"/>
              </a:spcAft>
            </a:pPr>
            <a:r>
              <a:rPr lang="en-US" sz="1100" kern="1200" baseline="0" dirty="0">
                <a:solidFill>
                  <a:srgbClr val="84BC49"/>
                </a:solidFill>
                <a:latin typeface="Grandview" panose="020B0502040204020203" pitchFamily="34" charset="0"/>
              </a:rPr>
              <a:t>Business Operations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Contracts and Payment</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Local Health Operations</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Budget</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Local Health Personnel</a:t>
            </a:r>
          </a:p>
          <a:p>
            <a:pPr lvl="0" algn="l" defTabSz="889000">
              <a:lnSpc>
                <a:spcPct val="80000"/>
              </a:lnSpc>
              <a:spcBef>
                <a:spcPct val="0"/>
              </a:spcBef>
              <a:spcAft>
                <a:spcPct val="35000"/>
              </a:spcAft>
            </a:pPr>
            <a:r>
              <a:rPr lang="en-US" sz="1100" kern="1200" baseline="0" dirty="0">
                <a:solidFill>
                  <a:srgbClr val="01203D"/>
                </a:solidFill>
                <a:latin typeface="Grandview" panose="020B0502040204020203" pitchFamily="34" charset="0"/>
              </a:rPr>
              <a:t>Education and Workforce Development</a:t>
            </a:r>
          </a:p>
        </p:txBody>
      </p:sp>
      <p:sp>
        <p:nvSpPr>
          <p:cNvPr id="31" name="Title 5"/>
          <p:cNvSpPr txBox="1">
            <a:spLocks/>
          </p:cNvSpPr>
          <p:nvPr userDrawn="1"/>
        </p:nvSpPr>
        <p:spPr>
          <a:xfrm>
            <a:off x="258307" y="1026254"/>
            <a:ext cx="358401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600" b="1" dirty="0">
                <a:solidFill>
                  <a:schemeClr val="bg1"/>
                </a:solidFill>
                <a:latin typeface="Grandview" panose="020B0502040204020203" pitchFamily="34" charset="0"/>
              </a:rPr>
              <a:t>Kentucky</a:t>
            </a:r>
            <a:br>
              <a:rPr lang="en-US" sz="3600" b="1" dirty="0">
                <a:solidFill>
                  <a:schemeClr val="bg1"/>
                </a:solidFill>
                <a:latin typeface="Grandview" panose="020B0502040204020203" pitchFamily="34" charset="0"/>
              </a:rPr>
            </a:br>
            <a:r>
              <a:rPr lang="en-US" sz="3600" b="1" dirty="0">
                <a:solidFill>
                  <a:schemeClr val="bg1"/>
                </a:solidFill>
                <a:latin typeface="Grandview" panose="020B0502040204020203" pitchFamily="34" charset="0"/>
              </a:rPr>
              <a:t>Department for</a:t>
            </a:r>
            <a:br>
              <a:rPr lang="en-US" sz="3600" b="1" dirty="0">
                <a:solidFill>
                  <a:schemeClr val="bg1"/>
                </a:solidFill>
                <a:latin typeface="Grandview" panose="020B0502040204020203" pitchFamily="34" charset="0"/>
              </a:rPr>
            </a:br>
            <a:r>
              <a:rPr lang="en-US" sz="3600" b="1" dirty="0">
                <a:solidFill>
                  <a:schemeClr val="bg1"/>
                </a:solidFill>
                <a:latin typeface="Grandview" panose="020B0502040204020203" pitchFamily="34" charset="0"/>
              </a:rPr>
              <a:t>Public Health</a:t>
            </a:r>
          </a:p>
        </p:txBody>
      </p:sp>
      <p:sp>
        <p:nvSpPr>
          <p:cNvPr id="9" name="Rectangle 8">
            <a:extLst>
              <a:ext uri="{FF2B5EF4-FFF2-40B4-BE49-F238E27FC236}">
                <a16:creationId xmlns:a16="http://schemas.microsoft.com/office/drawing/2014/main" id="{4663A330-7227-4DCF-8516-C122FD673C58}"/>
              </a:ext>
            </a:extLst>
          </p:cNvPr>
          <p:cNvSpPr/>
          <p:nvPr userDrawn="1"/>
        </p:nvSpPr>
        <p:spPr>
          <a:xfrm>
            <a:off x="0" y="6538088"/>
            <a:ext cx="12192000" cy="319912"/>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59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normAutofit/>
          </a:bodyPr>
          <a:lstStyle>
            <a:lvl1pPr>
              <a:defRPr sz="4000" b="0">
                <a:solidFill>
                  <a:srgbClr val="01203D"/>
                </a:solidFill>
                <a:latin typeface="Grandview" panose="020B0502040204020203"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49580" y="1825625"/>
            <a:ext cx="11292840"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marL="684213" indent="-227013">
              <a:buFont typeface="Arial" panose="020B0604020202020204" pitchFamily="34" charset="0"/>
              <a:buChar char="•"/>
              <a:defRPr sz="2600">
                <a:latin typeface="Calibri" panose="020F0502020204030204" pitchFamily="34" charset="0"/>
                <a:cs typeface="Calibri" panose="020F0502020204030204" pitchFamily="34" charset="0"/>
              </a:defRPr>
            </a:lvl2pPr>
            <a:lvl3pPr marL="1143000" indent="-228600">
              <a:buClr>
                <a:schemeClr val="accent3"/>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Clr>
                <a:srgbClr val="62BCF0"/>
              </a:buClr>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4B2D15FF-EB90-4F7D-B6FD-2019C464A784}"/>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6" name="Slide Number Placeholder 5"/>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randview" panose="020B0502040204020203" pitchFamily="34" charset="0"/>
              </a:defRPr>
            </a:lvl1pPr>
          </a:lstStyle>
          <a:p>
            <a:r>
              <a:rPr lang="en-US" dirty="0"/>
              <a:t>Click to edit Master title style</a:t>
            </a:r>
          </a:p>
        </p:txBody>
      </p:sp>
      <p:sp>
        <p:nvSpPr>
          <p:cNvPr id="8" name="Rectangle 7">
            <a:extLst>
              <a:ext uri="{FF2B5EF4-FFF2-40B4-BE49-F238E27FC236}">
                <a16:creationId xmlns:a16="http://schemas.microsoft.com/office/drawing/2014/main" id="{48B4FD96-7A12-4993-A52D-B6DCBB27843B}"/>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22" name="Slide Number Placeholder 21"/>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Content Placeholder 3"/>
          <p:cNvSpPr>
            <a:spLocks noGrp="1"/>
          </p:cNvSpPr>
          <p:nvPr>
            <p:ph sz="half" idx="13" hasCustomPrompt="1"/>
          </p:nvPr>
        </p:nvSpPr>
        <p:spPr>
          <a:xfrm>
            <a:off x="449579" y="1816060"/>
            <a:ext cx="5532931"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a:defRPr sz="2600">
                <a:latin typeface="Calibri" panose="020F0502020204030204" pitchFamily="34" charset="0"/>
                <a:cs typeface="Calibri" panose="020F0502020204030204" pitchFamily="34" charset="0"/>
              </a:defRPr>
            </a:lvl2pPr>
            <a:lvl3pPr marL="1143000" indent="-228600">
              <a:buClr>
                <a:srgbClr val="92D050"/>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Content Placeholder 3">
            <a:extLst>
              <a:ext uri="{FF2B5EF4-FFF2-40B4-BE49-F238E27FC236}">
                <a16:creationId xmlns:a16="http://schemas.microsoft.com/office/drawing/2014/main" id="{ADDDB79F-766B-4D2C-9E87-F20D153630F2}"/>
              </a:ext>
            </a:extLst>
          </p:cNvPr>
          <p:cNvSpPr>
            <a:spLocks noGrp="1"/>
          </p:cNvSpPr>
          <p:nvPr>
            <p:ph sz="half" idx="14" hasCustomPrompt="1"/>
          </p:nvPr>
        </p:nvSpPr>
        <p:spPr>
          <a:xfrm>
            <a:off x="6209489" y="1816060"/>
            <a:ext cx="5532931" cy="435133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a:defRPr sz="2600">
                <a:latin typeface="Calibri" panose="020F0502020204030204" pitchFamily="34" charset="0"/>
                <a:cs typeface="Calibri" panose="020F0502020204030204" pitchFamily="34" charset="0"/>
              </a:defRPr>
            </a:lvl2pPr>
            <a:lvl3pPr marL="1143000" indent="-228600">
              <a:buClr>
                <a:srgbClr val="92D050"/>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121329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9580" y="365125"/>
            <a:ext cx="11292840" cy="1178471"/>
          </a:xfrm>
        </p:spPr>
        <p:txBody>
          <a:bodyPr/>
          <a:lstStyle>
            <a:lvl1pPr>
              <a:defRPr b="0">
                <a:latin typeface="Grandview" panose="020B0502040204020203" pitchFamily="34" charset="0"/>
              </a:defRPr>
            </a:lvl1pPr>
          </a:lstStyle>
          <a:p>
            <a:r>
              <a:rPr lang="en-US" dirty="0"/>
              <a:t>Click to edit Master title style</a:t>
            </a:r>
          </a:p>
        </p:txBody>
      </p:sp>
      <p:sp>
        <p:nvSpPr>
          <p:cNvPr id="6" name="Rectangle 5">
            <a:extLst>
              <a:ext uri="{FF2B5EF4-FFF2-40B4-BE49-F238E27FC236}">
                <a16:creationId xmlns:a16="http://schemas.microsoft.com/office/drawing/2014/main" id="{92C21BFD-6391-4F44-9F8F-2BE5ACA60AA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8999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2820CB-8F8E-409B-A387-17EDCBC1DC21}"/>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7" name="Slide Number Placeholder 6"/>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2" name="Title 1"/>
          <p:cNvSpPr>
            <a:spLocks noGrp="1"/>
          </p:cNvSpPr>
          <p:nvPr>
            <p:ph type="title"/>
          </p:nvPr>
        </p:nvSpPr>
        <p:spPr>
          <a:xfrm>
            <a:off x="466928" y="457200"/>
            <a:ext cx="4305097" cy="1600200"/>
          </a:xfrm>
        </p:spPr>
        <p:txBody>
          <a:bodyPr anchor="b">
            <a:normAutofit/>
          </a:bodyPr>
          <a:lstStyle>
            <a:lvl1pPr algn="l">
              <a:defRPr sz="3600" b="0">
                <a:latin typeface="Grandview" panose="020B0502040204020203" pitchFamily="34" charset="0"/>
              </a:defRPr>
            </a:lvl1pPr>
          </a:lstStyle>
          <a:p>
            <a:r>
              <a:rPr lang="en-US" dirty="0"/>
              <a:t>Click to edit Master title style</a:t>
            </a:r>
          </a:p>
        </p:txBody>
      </p:sp>
      <p:sp>
        <p:nvSpPr>
          <p:cNvPr id="13" name="Picture Placeholder 2"/>
          <p:cNvSpPr>
            <a:spLocks noGrp="1"/>
          </p:cNvSpPr>
          <p:nvPr>
            <p:ph type="pic" idx="1"/>
          </p:nvPr>
        </p:nvSpPr>
        <p:spPr>
          <a:xfrm>
            <a:off x="5183187" y="457201"/>
            <a:ext cx="6558097" cy="570040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4" name="Text Placeholder 3"/>
          <p:cNvSpPr>
            <a:spLocks noGrp="1"/>
          </p:cNvSpPr>
          <p:nvPr>
            <p:ph type="body" sz="half" idx="2"/>
          </p:nvPr>
        </p:nvSpPr>
        <p:spPr>
          <a:xfrm>
            <a:off x="466928" y="2122496"/>
            <a:ext cx="4305097" cy="403511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52083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80940AD-FF12-4F47-A750-EC9FBF989C23}"/>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
        <p:nvSpPr>
          <p:cNvPr id="13" name="Title 1"/>
          <p:cNvSpPr>
            <a:spLocks noGrp="1"/>
          </p:cNvSpPr>
          <p:nvPr>
            <p:ph type="title"/>
          </p:nvPr>
        </p:nvSpPr>
        <p:spPr>
          <a:xfrm>
            <a:off x="466928" y="457200"/>
            <a:ext cx="4305097" cy="1600200"/>
          </a:xfrm>
        </p:spPr>
        <p:txBody>
          <a:bodyPr anchor="b">
            <a:normAutofit/>
          </a:bodyPr>
          <a:lstStyle>
            <a:lvl1pPr algn="l">
              <a:defRPr sz="3600" b="0">
                <a:latin typeface="Grandview" panose="020B0502040204020203" pitchFamily="34" charset="0"/>
              </a:defRPr>
            </a:lvl1pPr>
          </a:lstStyle>
          <a:p>
            <a:r>
              <a:rPr lang="en-US" dirty="0"/>
              <a:t>Click to edit Master title style</a:t>
            </a:r>
          </a:p>
        </p:txBody>
      </p:sp>
      <p:sp>
        <p:nvSpPr>
          <p:cNvPr id="15" name="Text Placeholder 3"/>
          <p:cNvSpPr>
            <a:spLocks noGrp="1"/>
          </p:cNvSpPr>
          <p:nvPr>
            <p:ph type="body" sz="half" idx="2"/>
          </p:nvPr>
        </p:nvSpPr>
        <p:spPr>
          <a:xfrm>
            <a:off x="466928" y="2101956"/>
            <a:ext cx="4305097" cy="4055652"/>
          </a:xfrm>
        </p:spPr>
        <p:txBody>
          <a:bodyP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Content Placeholder 3">
            <a:extLst>
              <a:ext uri="{FF2B5EF4-FFF2-40B4-BE49-F238E27FC236}">
                <a16:creationId xmlns:a16="http://schemas.microsoft.com/office/drawing/2014/main" id="{49F177C8-FDAB-4A82-B30F-707BD0C9945C}"/>
              </a:ext>
            </a:extLst>
          </p:cNvPr>
          <p:cNvSpPr>
            <a:spLocks noGrp="1"/>
          </p:cNvSpPr>
          <p:nvPr>
            <p:ph sz="half" idx="14" hasCustomPrompt="1"/>
          </p:nvPr>
        </p:nvSpPr>
        <p:spPr>
          <a:xfrm>
            <a:off x="5200073" y="457200"/>
            <a:ext cx="6542347" cy="5700408"/>
          </a:xfrm>
        </p:spPr>
        <p:txBody>
          <a:bodyPr/>
          <a:lstStyle>
            <a:lvl1pPr marL="341313" indent="-341313">
              <a:buClr>
                <a:srgbClr val="92D050"/>
              </a:buClr>
              <a:buSzPct val="100000"/>
              <a:buFontTx/>
              <a:buBlip>
                <a:blip r:embed="rId2"/>
              </a:buBlip>
              <a:defRPr>
                <a:latin typeface="Calibri" panose="020F0502020204030204" pitchFamily="34" charset="0"/>
                <a:cs typeface="Calibri" panose="020F0502020204030204" pitchFamily="34" charset="0"/>
              </a:defRPr>
            </a:lvl1pPr>
            <a:lvl2pPr>
              <a:defRPr sz="2600">
                <a:latin typeface="Calibri" panose="020F0502020204030204" pitchFamily="34" charset="0"/>
                <a:cs typeface="Calibri" panose="020F0502020204030204" pitchFamily="34" charset="0"/>
              </a:defRPr>
            </a:lvl2pPr>
            <a:lvl3pPr marL="1143000" indent="-228600">
              <a:buClr>
                <a:srgbClr val="92D050"/>
              </a:buClr>
              <a:buSzPct val="125000"/>
              <a:buFont typeface="Arial" panose="020B0604020202020204" pitchFamily="34" charset="0"/>
              <a:buChar char="•"/>
              <a:defRPr sz="2400">
                <a:latin typeface="Calibri" panose="020F0502020204030204" pitchFamily="34" charset="0"/>
                <a:cs typeface="Calibri" panose="020F0502020204030204" pitchFamily="34" charset="0"/>
              </a:defRPr>
            </a:lvl3pPr>
            <a:lvl4pPr marL="1600200" indent="-228600">
              <a:buFont typeface="Wingdings" panose="05000000000000000000" pitchFamily="2" charset="2"/>
              <a:buChar char="§"/>
              <a:defRPr sz="2200">
                <a:latin typeface="Calibri" panose="020F0502020204030204" pitchFamily="34" charset="0"/>
                <a:cs typeface="Calibri" panose="020F0502020204030204" pitchFamily="34" charset="0"/>
              </a:defRPr>
            </a:lvl4pPr>
            <a:lvl5pPr marL="2057400" indent="-228600">
              <a:buClr>
                <a:schemeClr val="accent3"/>
              </a:buClr>
              <a:buSzPct val="125000"/>
              <a:buFont typeface="Wingdings" panose="05000000000000000000" pitchFamily="2" charset="2"/>
              <a:buChar char="§"/>
              <a:defRPr sz="2000">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61348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9C030F5-6F3E-44D7-8269-345BAC00E018}"/>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randview" panose="020B050204020402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randview" panose="020B0502040204020203" pitchFamily="34" charset="0"/>
              </a:rPr>
              <a:t>Thank you!</a:t>
            </a:r>
          </a:p>
        </p:txBody>
      </p:sp>
      <p:sp>
        <p:nvSpPr>
          <p:cNvPr id="13" name="Text Placeholder 35"/>
          <p:cNvSpPr>
            <a:spLocks noGrp="1"/>
          </p:cNvSpPr>
          <p:nvPr>
            <p:ph type="body" sz="quarter" idx="14" hasCustomPrompt="1"/>
          </p:nvPr>
        </p:nvSpPr>
        <p:spPr>
          <a:xfrm>
            <a:off x="449580" y="1804251"/>
            <a:ext cx="11292840" cy="1719211"/>
          </a:xfr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16" name="Slide Number Placeholder 4">
            <a:extLst>
              <a:ext uri="{FF2B5EF4-FFF2-40B4-BE49-F238E27FC236}">
                <a16:creationId xmlns:a16="http://schemas.microsoft.com/office/drawing/2014/main" id="{88B09F87-73E6-4150-B1E3-45C8D7CE53DA}"/>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426502"/>
            <a:ext cx="11296168" cy="1828800"/>
            <a:chOff x="446252" y="4426502"/>
            <a:chExt cx="11296168" cy="1828800"/>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4" name="Graphic 23">
              <a:extLst>
                <a:ext uri="{FF2B5EF4-FFF2-40B4-BE49-F238E27FC236}">
                  <a16:creationId xmlns:a16="http://schemas.microsoft.com/office/drawing/2014/main" id="{4ACD68C1-1136-B6E3-A260-2E88F0875FF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10817"/>
            <a:ext cx="11292840" cy="460258"/>
          </a:xfrm>
          <a:noFill/>
        </p:spPr>
        <p:txBody>
          <a:bodyPr anchor="ctr">
            <a:normAutofit/>
          </a:bodyPr>
          <a:lstStyle>
            <a:lvl1pPr marL="0" indent="0" algn="ctr">
              <a:buNone/>
              <a:defRPr sz="2200" b="1">
                <a:solidFill>
                  <a:srgbClr val="01203D"/>
                </a:solidFill>
                <a:latin typeface="Grandview" panose="020B0502040204020203"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chfs.ky.gov/agencies/DPH</a:t>
            </a:r>
          </a:p>
        </p:txBody>
      </p:sp>
      <p:sp>
        <p:nvSpPr>
          <p:cNvPr id="12" name="Rectangle 11"/>
          <p:cNvSpPr/>
          <p:nvPr userDrawn="1"/>
        </p:nvSpPr>
        <p:spPr>
          <a:xfrm>
            <a:off x="449580" y="1034810"/>
            <a:ext cx="11292840" cy="769441"/>
          </a:xfrm>
          <a:prstGeom prst="rect">
            <a:avLst/>
          </a:prstGeom>
        </p:spPr>
        <p:txBody>
          <a:bodyPr wrap="square">
            <a:spAutoFit/>
          </a:bodyPr>
          <a:lstStyle/>
          <a:p>
            <a:pPr lvl="0" algn="ctr"/>
            <a:r>
              <a:rPr lang="en-US" sz="4400" b="0" dirty="0">
                <a:solidFill>
                  <a:srgbClr val="01203D"/>
                </a:solidFill>
                <a:latin typeface="Grandview" panose="020B0502040204020203" pitchFamily="34" charset="0"/>
              </a:rPr>
              <a:t>Thank you!</a:t>
            </a:r>
          </a:p>
        </p:txBody>
      </p:sp>
      <p:sp>
        <p:nvSpPr>
          <p:cNvPr id="13" name="Text Placeholder 35"/>
          <p:cNvSpPr>
            <a:spLocks noGrp="1"/>
          </p:cNvSpPr>
          <p:nvPr>
            <p:ph type="body" sz="quarter" idx="14" hasCustomPrompt="1"/>
          </p:nvPr>
        </p:nvSpPr>
        <p:spPr>
          <a:xfrm>
            <a:off x="449580" y="1804251"/>
            <a:ext cx="5551827" cy="1719211"/>
          </a:xfr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presenter name, phone, email</a:t>
            </a:r>
          </a:p>
        </p:txBody>
      </p:sp>
      <p:sp>
        <p:nvSpPr>
          <p:cNvPr id="3" name="Text Placeholder 2"/>
          <p:cNvSpPr>
            <a:spLocks noGrp="1"/>
          </p:cNvSpPr>
          <p:nvPr>
            <p:ph type="body" sz="quarter" idx="16" hasCustomPrompt="1"/>
          </p:nvPr>
        </p:nvSpPr>
        <p:spPr>
          <a:xfrm>
            <a:off x="6103936" y="1804226"/>
            <a:ext cx="5638483" cy="1719262"/>
          </a:xfrm>
        </p:spPr>
        <p:txBody>
          <a:bodyPr/>
          <a:lstStyle>
            <a:lvl1pPr marL="0" indent="0" algn="ctr">
              <a:buNone/>
              <a:defRPr baseline="0">
                <a:latin typeface="Calibri" panose="020F0502020204030204" pitchFamily="34" charset="0"/>
                <a:cs typeface="Calibri" panose="020F05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a:t>Click to edit second presenter name, phone, email</a:t>
            </a:r>
          </a:p>
        </p:txBody>
      </p:sp>
      <p:sp>
        <p:nvSpPr>
          <p:cNvPr id="17" name="Rectangle 16">
            <a:extLst>
              <a:ext uri="{FF2B5EF4-FFF2-40B4-BE49-F238E27FC236}">
                <a16:creationId xmlns:a16="http://schemas.microsoft.com/office/drawing/2014/main" id="{32523B51-82E5-44C1-BD62-ECE0BBA1F480}"/>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16" name="Slide Number Placeholder 4">
            <a:extLst>
              <a:ext uri="{FF2B5EF4-FFF2-40B4-BE49-F238E27FC236}">
                <a16:creationId xmlns:a16="http://schemas.microsoft.com/office/drawing/2014/main" id="{656B23F0-6900-4B02-939A-6FE61AF4A8E4}"/>
              </a:ext>
            </a:extLst>
          </p:cNvPr>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grpSp>
        <p:nvGrpSpPr>
          <p:cNvPr id="15" name="Group 14">
            <a:extLst>
              <a:ext uri="{FF2B5EF4-FFF2-40B4-BE49-F238E27FC236}">
                <a16:creationId xmlns:a16="http://schemas.microsoft.com/office/drawing/2014/main" id="{49603730-3403-03DD-31C4-6B84628876D2}"/>
              </a:ext>
            </a:extLst>
          </p:cNvPr>
          <p:cNvGrpSpPr/>
          <p:nvPr userDrawn="1"/>
        </p:nvGrpSpPr>
        <p:grpSpPr>
          <a:xfrm>
            <a:off x="446252" y="4426502"/>
            <a:ext cx="11296168" cy="1828800"/>
            <a:chOff x="446252" y="4426502"/>
            <a:chExt cx="11296168" cy="1828800"/>
          </a:xfrm>
        </p:grpSpPr>
        <p:pic>
          <p:nvPicPr>
            <p:cNvPr id="18" name="Picture 17">
              <a:extLst>
                <a:ext uri="{FF2B5EF4-FFF2-40B4-BE49-F238E27FC236}">
                  <a16:creationId xmlns:a16="http://schemas.microsoft.com/office/drawing/2014/main" id="{26E62308-8BFF-BF47-A508-EAE4F17147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1" name="Graphic 20">
              <a:extLst>
                <a:ext uri="{FF2B5EF4-FFF2-40B4-BE49-F238E27FC236}">
                  <a16:creationId xmlns:a16="http://schemas.microsoft.com/office/drawing/2014/main" id="{CD83FAB4-E3F9-DC00-FCFC-A48AF38F3C1E}"/>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65558" y="4426502"/>
              <a:ext cx="1860885" cy="1828800"/>
            </a:xfrm>
            <a:prstGeom prst="rect">
              <a:avLst/>
            </a:prstGeom>
          </p:spPr>
        </p:pic>
        <p:pic>
          <p:nvPicPr>
            <p:cNvPr id="22" name="Picture 21" descr="Logo&#10;&#10;Description automatically generated">
              <a:extLst>
                <a:ext uri="{FF2B5EF4-FFF2-40B4-BE49-F238E27FC236}">
                  <a16:creationId xmlns:a16="http://schemas.microsoft.com/office/drawing/2014/main" id="{1390A36E-B602-C30C-0EEF-32152E16743F}"/>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2D80AB-F181-4FAB-B9C1-B5370E995CAD}"/>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
        <p:nvSpPr>
          <p:cNvPr id="5" name="Slide Number Placeholder 4"/>
          <p:cNvSpPr>
            <a:spLocks noGrp="1"/>
          </p:cNvSpPr>
          <p:nvPr>
            <p:ph type="sldNum" sz="quarter" idx="12"/>
          </p:nvPr>
        </p:nvSpPr>
        <p:spPr>
          <a:xfrm>
            <a:off x="11428579" y="6538088"/>
            <a:ext cx="695325" cy="251816"/>
          </a:xfrm>
        </p:spPr>
        <p:txBody>
          <a:bodyPr/>
          <a:lstStyle>
            <a:lvl1pPr>
              <a:defRPr sz="1200" b="0">
                <a:solidFill>
                  <a:srgbClr val="01203D"/>
                </a:solidFill>
                <a:latin typeface="Gotham Bold" pitchFamily="50" charset="0"/>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42998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200" b="0">
                <a:solidFill>
                  <a:schemeClr val="tx1"/>
                </a:solidFill>
                <a:latin typeface="Gotham Bold" pitchFamily="50" charset="0"/>
              </a:defRPr>
            </a:lvl1pPr>
          </a:lstStyle>
          <a:p>
            <a:fld id="{ABB8925F-B6BB-49B0-9469-5285B9C99CB3}" type="slidenum">
              <a:rPr lang="en-US" smtClean="0"/>
              <a:pPr/>
              <a:t>‹#›</a:t>
            </a:fld>
            <a:endParaRPr lang="en-US" dirty="0"/>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
        <p:nvSpPr>
          <p:cNvPr id="8" name="Rectangle 7">
            <a:extLst>
              <a:ext uri="{FF2B5EF4-FFF2-40B4-BE49-F238E27FC236}">
                <a16:creationId xmlns:a16="http://schemas.microsoft.com/office/drawing/2014/main" id="{DABA7BD1-C1CF-4AD3-8673-292155A31C89}"/>
              </a:ext>
            </a:extLst>
          </p:cNvPr>
          <p:cNvSpPr/>
          <p:nvPr userDrawn="1"/>
        </p:nvSpPr>
        <p:spPr>
          <a:xfrm>
            <a:off x="0" y="6446520"/>
            <a:ext cx="12192000" cy="411480"/>
          </a:xfrm>
          <a:prstGeom prst="rect">
            <a:avLst/>
          </a:prstGeom>
          <a:gradFill>
            <a:gsLst>
              <a:gs pos="10000">
                <a:srgbClr val="62BCF0"/>
              </a:gs>
              <a:gs pos="70000">
                <a:srgbClr val="01203D"/>
              </a:gs>
              <a:gs pos="30000">
                <a:srgbClr val="01203D"/>
              </a:gs>
              <a:gs pos="90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6">
                    <a:lumMod val="20000"/>
                    <a:lumOff val="80000"/>
                  </a:schemeClr>
                </a:solidFill>
              </a:rPr>
              <a:t>Kentucky Department for Public Health</a:t>
            </a: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0" r:id="rId2"/>
    <p:sldLayoutId id="2147483752" r:id="rId3"/>
    <p:sldLayoutId id="2147483751" r:id="rId4"/>
    <p:sldLayoutId id="2147483748" r:id="rId5"/>
    <p:sldLayoutId id="2147483749" r:id="rId6"/>
    <p:sldLayoutId id="2147483755" r:id="rId7"/>
    <p:sldLayoutId id="2147483740" r:id="rId8"/>
    <p:sldLayoutId id="2147483757" r:id="rId9"/>
    <p:sldLayoutId id="2147483735" r:id="rId10"/>
    <p:sldLayoutId id="2147483729" r:id="rId11"/>
    <p:sldLayoutId id="2147483737" r:id="rId12"/>
    <p:sldLayoutId id="2147483730" r:id="rId13"/>
    <p:sldLayoutId id="2147483739" r:id="rId14"/>
    <p:sldLayoutId id="2147483734"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400" rtl="0" eaLnBrk="1" latinLnBrk="0" hangingPunct="1">
        <a:lnSpc>
          <a:spcPct val="90000"/>
        </a:lnSpc>
        <a:spcBef>
          <a:spcPct val="0"/>
        </a:spcBef>
        <a:buNone/>
        <a:defRPr sz="4000" b="0" kern="1200">
          <a:solidFill>
            <a:srgbClr val="01203D"/>
          </a:solidFill>
          <a:latin typeface="Grandview" panose="020B0502040204020203" pitchFamily="34" charset="0"/>
          <a:ea typeface="+mj-ea"/>
          <a:cs typeface="+mj-cs"/>
        </a:defRPr>
      </a:lvl1pPr>
    </p:titleStyle>
    <p:bodyStyle>
      <a:lvl1pPr marL="341313" indent="-341313" algn="l" defTabSz="914400" rtl="0" eaLnBrk="1" latinLnBrk="0" hangingPunct="1">
        <a:lnSpc>
          <a:spcPct val="90000"/>
        </a:lnSpc>
        <a:spcBef>
          <a:spcPts val="1000"/>
        </a:spcBef>
        <a:buClr>
          <a:srgbClr val="92D050"/>
        </a:buClr>
        <a:buSzPct val="100000"/>
        <a:buFontTx/>
        <a:buBlip>
          <a:blip r:embed="rId17"/>
        </a:buBlip>
        <a:defRPr sz="2800" kern="1200">
          <a:solidFill>
            <a:srgbClr val="000000"/>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rgbClr val="62BCF0"/>
        </a:buClr>
        <a:buSzPct val="125000"/>
        <a:buFont typeface="Arial" panose="020B0604020202020204" pitchFamily="34" charset="0"/>
        <a:buChar char="•"/>
        <a:defRPr sz="2600" kern="1200">
          <a:solidFill>
            <a:srgbClr val="000000"/>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rgbClr val="01203D"/>
        </a:buClr>
        <a:buSzPct val="85000"/>
        <a:buFont typeface="Courier New" panose="02070309020205020404" pitchFamily="49" charset="0"/>
        <a:buChar char="o"/>
        <a:defRPr sz="2400" kern="1200">
          <a:solidFill>
            <a:srgbClr val="000000"/>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rgbClr val="62BCF0"/>
        </a:buClr>
        <a:buSzPct val="125000"/>
        <a:buFont typeface="Wingdings" panose="05000000000000000000" pitchFamily="2" charset="2"/>
        <a:buChar char="§"/>
        <a:defRPr sz="2200" kern="1200">
          <a:solidFill>
            <a:srgbClr val="000000"/>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rgbClr val="01203D"/>
        </a:buClr>
        <a:buSzPct val="65000"/>
        <a:buFont typeface="Wingdings" panose="05000000000000000000" pitchFamily="2" charset="2"/>
        <a:buChar char="q"/>
        <a:defRPr sz="2000" kern="1200">
          <a:solidFill>
            <a:srgbClr val="000000"/>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PHGrantsCoordination@k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nestop.ky.gov/Pages/default.aspx" TargetMode="External"/><Relationship Id="rId2" Type="http://schemas.openxmlformats.org/officeDocument/2006/relationships/hyperlink" Target="https://emars311.ky.gov/webapp/vssprdonline3111d/AltSelfServi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F475-5D53-472E-02F1-F77612838FBA}"/>
              </a:ext>
            </a:extLst>
          </p:cNvPr>
          <p:cNvSpPr>
            <a:spLocks noGrp="1"/>
          </p:cNvSpPr>
          <p:nvPr>
            <p:ph type="ctrTitle"/>
          </p:nvPr>
        </p:nvSpPr>
        <p:spPr/>
        <p:txBody>
          <a:bodyPr/>
          <a:lstStyle/>
          <a:p>
            <a:r>
              <a:rPr lang="en-US" dirty="0"/>
              <a:t>Office of Health Equity</a:t>
            </a:r>
            <a:br>
              <a:rPr lang="en-US" dirty="0"/>
            </a:br>
            <a:r>
              <a:rPr lang="en-US" dirty="0"/>
              <a:t>Vivian Lasley-Bibbs, Director</a:t>
            </a:r>
          </a:p>
        </p:txBody>
      </p:sp>
      <p:sp>
        <p:nvSpPr>
          <p:cNvPr id="3" name="Subtitle 2">
            <a:extLst>
              <a:ext uri="{FF2B5EF4-FFF2-40B4-BE49-F238E27FC236}">
                <a16:creationId xmlns:a16="http://schemas.microsoft.com/office/drawing/2014/main" id="{0A9FB177-E0B9-ADD2-DB94-66BB682A2337}"/>
              </a:ext>
            </a:extLst>
          </p:cNvPr>
          <p:cNvSpPr>
            <a:spLocks noGrp="1"/>
          </p:cNvSpPr>
          <p:nvPr>
            <p:ph type="subTitle" idx="1"/>
          </p:nvPr>
        </p:nvSpPr>
        <p:spPr/>
        <p:txBody>
          <a:bodyPr/>
          <a:lstStyle/>
          <a:p>
            <a:r>
              <a:rPr lang="en-US" dirty="0"/>
              <a:t>Sue M. Higgins, MPH</a:t>
            </a:r>
          </a:p>
        </p:txBody>
      </p:sp>
      <p:sp>
        <p:nvSpPr>
          <p:cNvPr id="4" name="Text Placeholder 3">
            <a:extLst>
              <a:ext uri="{FF2B5EF4-FFF2-40B4-BE49-F238E27FC236}">
                <a16:creationId xmlns:a16="http://schemas.microsoft.com/office/drawing/2014/main" id="{09DBF9EA-FF51-D41F-BE37-162CBB44FB5F}"/>
              </a:ext>
            </a:extLst>
          </p:cNvPr>
          <p:cNvSpPr>
            <a:spLocks noGrp="1"/>
          </p:cNvSpPr>
          <p:nvPr>
            <p:ph type="body" sz="quarter" idx="10"/>
          </p:nvPr>
        </p:nvSpPr>
        <p:spPr/>
        <p:txBody>
          <a:bodyPr/>
          <a:lstStyle/>
          <a:p>
            <a:r>
              <a:rPr lang="en-US" dirty="0"/>
              <a:t>December 6, 2022</a:t>
            </a:r>
          </a:p>
        </p:txBody>
      </p:sp>
      <p:sp>
        <p:nvSpPr>
          <p:cNvPr id="5" name="Text Placeholder 4">
            <a:extLst>
              <a:ext uri="{FF2B5EF4-FFF2-40B4-BE49-F238E27FC236}">
                <a16:creationId xmlns:a16="http://schemas.microsoft.com/office/drawing/2014/main" id="{5B222397-5557-F08E-DE8A-39CFB677955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0709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458F-DD64-451D-39D9-C014C85AE18A}"/>
              </a:ext>
            </a:extLst>
          </p:cNvPr>
          <p:cNvSpPr>
            <a:spLocks noGrp="1"/>
          </p:cNvSpPr>
          <p:nvPr>
            <p:ph type="title"/>
          </p:nvPr>
        </p:nvSpPr>
        <p:spPr/>
        <p:txBody>
          <a:bodyPr/>
          <a:lstStyle/>
          <a:p>
            <a:r>
              <a:rPr lang="en-US" sz="4000" dirty="0"/>
              <a:t>Responses to the RFA Questions</a:t>
            </a:r>
            <a:endParaRPr lang="en-US" dirty="0"/>
          </a:p>
        </p:txBody>
      </p:sp>
      <p:sp>
        <p:nvSpPr>
          <p:cNvPr id="3" name="Content Placeholder 2">
            <a:extLst>
              <a:ext uri="{FF2B5EF4-FFF2-40B4-BE49-F238E27FC236}">
                <a16:creationId xmlns:a16="http://schemas.microsoft.com/office/drawing/2014/main" id="{FAC7B50D-4F84-7992-42E5-A7A8E3464CFC}"/>
              </a:ext>
            </a:extLst>
          </p:cNvPr>
          <p:cNvSpPr>
            <a:spLocks noGrp="1"/>
          </p:cNvSpPr>
          <p:nvPr>
            <p:ph idx="1"/>
          </p:nvPr>
        </p:nvSpPr>
        <p:spPr/>
        <p:txBody>
          <a:bodyPr>
            <a:normAutofit fontScale="85000" lnSpcReduction="20000"/>
          </a:bodyPr>
          <a:lstStyle/>
          <a:p>
            <a:pPr marL="0" marR="0" lvl="0" indent="0">
              <a:spcBef>
                <a:spcPts val="0"/>
              </a:spcBef>
              <a:spcAft>
                <a:spcPts val="0"/>
              </a:spcAft>
              <a:buSzPts val="1200"/>
              <a:buNone/>
              <a:tabLst>
                <a:tab pos="457200" algn="l"/>
              </a:tabLst>
            </a:pPr>
            <a:r>
              <a:rPr lang="en-US" sz="2800" dirty="0">
                <a:ea typeface="Times New Roman" panose="02020603050405020304" pitchFamily="18" charset="0"/>
                <a:cs typeface="Times New Roman" panose="02020603050405020304" pitchFamily="18" charset="0"/>
              </a:rPr>
              <a:t>B</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rief history of the organization</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115887"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Identify population(s) being served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Geographic area(s)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115887"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Method or process to capture client engagement and feedback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115887"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Measurable outcomes</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Explain how health promotion/education will be provided, if/how existing services will be expanded, or capacity building</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115887"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Program plan and what you hope to achieve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115887"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SzPts val="1200"/>
              <a:buNone/>
              <a:tabLst>
                <a:tab pos="4572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Sustainability plan</a:t>
            </a:r>
            <a:endParaRPr lang="en-US" sz="2800" dirty="0">
              <a:effectLst/>
              <a:latin typeface="Cambria" panose="02040503050406030204" pitchFamily="18"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6226AB65-4644-5FCD-2B66-6326934EEE04}"/>
              </a:ext>
            </a:extLst>
          </p:cNvPr>
          <p:cNvSpPr>
            <a:spLocks noGrp="1"/>
          </p:cNvSpPr>
          <p:nvPr>
            <p:ph type="sldNum" sz="quarter" idx="12"/>
          </p:nvPr>
        </p:nvSpPr>
        <p:spPr/>
        <p:txBody>
          <a:bodyPr/>
          <a:lstStyle/>
          <a:p>
            <a:fld id="{ABB8925F-B6BB-49B0-9469-5285B9C99CB3}" type="slidenum">
              <a:rPr lang="en-US" smtClean="0"/>
              <a:pPr/>
              <a:t>10</a:t>
            </a:fld>
            <a:endParaRPr lang="en-US" dirty="0"/>
          </a:p>
        </p:txBody>
      </p:sp>
      <p:sp>
        <p:nvSpPr>
          <p:cNvPr id="6" name="TextBox 5">
            <a:extLst>
              <a:ext uri="{FF2B5EF4-FFF2-40B4-BE49-F238E27FC236}">
                <a16:creationId xmlns:a16="http://schemas.microsoft.com/office/drawing/2014/main" id="{F6646692-CA26-A470-677C-73AE8138D6C2}"/>
              </a:ext>
            </a:extLst>
          </p:cNvPr>
          <p:cNvSpPr txBox="1"/>
          <p:nvPr/>
        </p:nvSpPr>
        <p:spPr>
          <a:xfrm>
            <a:off x="8859550" y="5781756"/>
            <a:ext cx="2569029" cy="369332"/>
          </a:xfrm>
          <a:prstGeom prst="rect">
            <a:avLst/>
          </a:prstGeom>
          <a:noFill/>
        </p:spPr>
        <p:txBody>
          <a:bodyPr wrap="square">
            <a:spAutoFit/>
          </a:bodyPr>
          <a:lstStyle/>
          <a:p>
            <a:r>
              <a:rPr lang="en-US" sz="1800" i="1" dirty="0"/>
              <a:t>* Page Seven of the RFA</a:t>
            </a:r>
          </a:p>
        </p:txBody>
      </p:sp>
    </p:spTree>
    <p:extLst>
      <p:ext uri="{BB962C8B-B14F-4D97-AF65-F5344CB8AC3E}">
        <p14:creationId xmlns:p14="http://schemas.microsoft.com/office/powerpoint/2010/main" val="1107138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1010D-0AC9-2CBE-8793-BE7CBDF09FD9}"/>
              </a:ext>
            </a:extLst>
          </p:cNvPr>
          <p:cNvSpPr>
            <a:spLocks noGrp="1"/>
          </p:cNvSpPr>
          <p:nvPr>
            <p:ph type="title"/>
          </p:nvPr>
        </p:nvSpPr>
        <p:spPr/>
        <p:txBody>
          <a:bodyPr/>
          <a:lstStyle/>
          <a:p>
            <a:r>
              <a:rPr lang="en-US" dirty="0"/>
              <a:t>DPH Budget Template</a:t>
            </a:r>
          </a:p>
        </p:txBody>
      </p:sp>
      <p:sp>
        <p:nvSpPr>
          <p:cNvPr id="3" name="Slide Number Placeholder 2">
            <a:extLst>
              <a:ext uri="{FF2B5EF4-FFF2-40B4-BE49-F238E27FC236}">
                <a16:creationId xmlns:a16="http://schemas.microsoft.com/office/drawing/2014/main" id="{1249E883-BB20-C9AC-6009-DDEC0F2C9D4C}"/>
              </a:ext>
            </a:extLst>
          </p:cNvPr>
          <p:cNvSpPr>
            <a:spLocks noGrp="1"/>
          </p:cNvSpPr>
          <p:nvPr>
            <p:ph type="sldNum" sz="quarter" idx="12"/>
          </p:nvPr>
        </p:nvSpPr>
        <p:spPr/>
        <p:txBody>
          <a:bodyPr/>
          <a:lstStyle/>
          <a:p>
            <a:fld id="{ABB8925F-B6BB-49B0-9469-5285B9C99CB3}" type="slidenum">
              <a:rPr lang="en-US" smtClean="0"/>
              <a:pPr/>
              <a:t>11</a:t>
            </a:fld>
            <a:endParaRPr lang="en-US" dirty="0"/>
          </a:p>
        </p:txBody>
      </p:sp>
      <p:sp>
        <p:nvSpPr>
          <p:cNvPr id="5" name="Content Placeholder 4">
            <a:extLst>
              <a:ext uri="{FF2B5EF4-FFF2-40B4-BE49-F238E27FC236}">
                <a16:creationId xmlns:a16="http://schemas.microsoft.com/office/drawing/2014/main" id="{F54F7DF9-383D-5804-AF1C-EBB0F5ED8F74}"/>
              </a:ext>
            </a:extLst>
          </p:cNvPr>
          <p:cNvSpPr>
            <a:spLocks noGrp="1"/>
          </p:cNvSpPr>
          <p:nvPr>
            <p:ph sz="half" idx="14"/>
          </p:nvPr>
        </p:nvSpPr>
        <p:spPr/>
        <p:txBody>
          <a:bodyPr/>
          <a:lstStyle/>
          <a:p>
            <a:pPr marL="0" indent="0" algn="l">
              <a:buNone/>
            </a:pPr>
            <a:r>
              <a:rPr lang="en-US" sz="2800" dirty="0"/>
              <a:t>Complete each tab of the template that is applicable to the proposed project. </a:t>
            </a:r>
          </a:p>
          <a:p>
            <a:pPr algn="l"/>
            <a:endParaRPr lang="en-US" sz="2800" dirty="0"/>
          </a:p>
          <a:p>
            <a:pPr marL="0" indent="0" algn="l">
              <a:buNone/>
            </a:pPr>
            <a:r>
              <a:rPr lang="en-US" sz="2800" b="1" dirty="0"/>
              <a:t>NOTE: </a:t>
            </a:r>
            <a:r>
              <a:rPr lang="en-US" sz="2800" dirty="0"/>
              <a:t>Do </a:t>
            </a:r>
            <a:r>
              <a:rPr lang="en-US" sz="2800" u="sng" dirty="0"/>
              <a:t>not</a:t>
            </a:r>
            <a:r>
              <a:rPr lang="en-US" sz="2800" dirty="0"/>
              <a:t> delete the formulas embedded in certain cells.</a:t>
            </a:r>
          </a:p>
          <a:p>
            <a:pPr marL="0" indent="0">
              <a:buNone/>
            </a:pPr>
            <a:endParaRPr lang="en-US" dirty="0"/>
          </a:p>
        </p:txBody>
      </p:sp>
      <p:pic>
        <p:nvPicPr>
          <p:cNvPr id="6" name="Content Placeholder 5">
            <a:extLst>
              <a:ext uri="{FF2B5EF4-FFF2-40B4-BE49-F238E27FC236}">
                <a16:creationId xmlns:a16="http://schemas.microsoft.com/office/drawing/2014/main" id="{377A2A43-A0E5-0505-9AFA-1F6464FDDF1C}"/>
              </a:ext>
            </a:extLst>
          </p:cNvPr>
          <p:cNvPicPr>
            <a:picLocks noGrp="1" noChangeAspect="1"/>
          </p:cNvPicPr>
          <p:nvPr>
            <p:ph sz="half" idx="13"/>
          </p:nvPr>
        </p:nvPicPr>
        <p:blipFill>
          <a:blip r:embed="rId2"/>
          <a:stretch>
            <a:fillRect/>
          </a:stretch>
        </p:blipFill>
        <p:spPr>
          <a:xfrm>
            <a:off x="449263" y="1908737"/>
            <a:ext cx="5534025" cy="4166063"/>
          </a:xfrm>
          <a:prstGeom prst="rect">
            <a:avLst/>
          </a:prstGeom>
        </p:spPr>
      </p:pic>
      <p:sp>
        <p:nvSpPr>
          <p:cNvPr id="8" name="TextBox 7">
            <a:extLst>
              <a:ext uri="{FF2B5EF4-FFF2-40B4-BE49-F238E27FC236}">
                <a16:creationId xmlns:a16="http://schemas.microsoft.com/office/drawing/2014/main" id="{D453EE5B-C643-2C5B-88F4-C4961CE0C502}"/>
              </a:ext>
            </a:extLst>
          </p:cNvPr>
          <p:cNvSpPr txBox="1"/>
          <p:nvPr/>
        </p:nvSpPr>
        <p:spPr>
          <a:xfrm>
            <a:off x="9022836" y="5705468"/>
            <a:ext cx="2405743" cy="369332"/>
          </a:xfrm>
          <a:prstGeom prst="rect">
            <a:avLst/>
          </a:prstGeom>
          <a:noFill/>
        </p:spPr>
        <p:txBody>
          <a:bodyPr wrap="square">
            <a:spAutoFit/>
          </a:bodyPr>
          <a:lstStyle/>
          <a:p>
            <a:r>
              <a:rPr lang="en-US" sz="1800" i="1" dirty="0"/>
              <a:t>* Page Eight of the RFA</a:t>
            </a:r>
          </a:p>
        </p:txBody>
      </p:sp>
    </p:spTree>
    <p:extLst>
      <p:ext uri="{BB962C8B-B14F-4D97-AF65-F5344CB8AC3E}">
        <p14:creationId xmlns:p14="http://schemas.microsoft.com/office/powerpoint/2010/main" val="1775861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829DD-FB29-0596-4DE2-70A1D5432B58}"/>
              </a:ext>
            </a:extLst>
          </p:cNvPr>
          <p:cNvSpPr>
            <a:spLocks noGrp="1"/>
          </p:cNvSpPr>
          <p:nvPr>
            <p:ph type="title"/>
          </p:nvPr>
        </p:nvSpPr>
        <p:spPr/>
        <p:txBody>
          <a:bodyPr/>
          <a:lstStyle/>
          <a:p>
            <a:r>
              <a:rPr lang="en-US" dirty="0"/>
              <a:t>Budget: Allowable and Not Allowable Costs</a:t>
            </a:r>
          </a:p>
        </p:txBody>
      </p:sp>
      <p:sp>
        <p:nvSpPr>
          <p:cNvPr id="3" name="Slide Number Placeholder 2">
            <a:extLst>
              <a:ext uri="{FF2B5EF4-FFF2-40B4-BE49-F238E27FC236}">
                <a16:creationId xmlns:a16="http://schemas.microsoft.com/office/drawing/2014/main" id="{CCD39005-48B5-9556-4693-4FD2EE1F7E6C}"/>
              </a:ext>
            </a:extLst>
          </p:cNvPr>
          <p:cNvSpPr>
            <a:spLocks noGrp="1"/>
          </p:cNvSpPr>
          <p:nvPr>
            <p:ph type="sldNum" sz="quarter" idx="12"/>
          </p:nvPr>
        </p:nvSpPr>
        <p:spPr/>
        <p:txBody>
          <a:bodyPr/>
          <a:lstStyle/>
          <a:p>
            <a:fld id="{ABB8925F-B6BB-49B0-9469-5285B9C99CB3}" type="slidenum">
              <a:rPr lang="en-US" smtClean="0"/>
              <a:pPr/>
              <a:t>12</a:t>
            </a:fld>
            <a:endParaRPr lang="en-US" dirty="0"/>
          </a:p>
        </p:txBody>
      </p:sp>
      <p:sp>
        <p:nvSpPr>
          <p:cNvPr id="4" name="Content Placeholder 3">
            <a:extLst>
              <a:ext uri="{FF2B5EF4-FFF2-40B4-BE49-F238E27FC236}">
                <a16:creationId xmlns:a16="http://schemas.microsoft.com/office/drawing/2014/main" id="{EAFAF26C-2193-0E0C-AD6E-BDB3C8DB04B6}"/>
              </a:ext>
            </a:extLst>
          </p:cNvPr>
          <p:cNvSpPr>
            <a:spLocks noGrp="1"/>
          </p:cNvSpPr>
          <p:nvPr>
            <p:ph sz="half" idx="13"/>
          </p:nvPr>
        </p:nvSpPr>
        <p:spPr/>
        <p:txBody>
          <a:bodyPr>
            <a:normAutofit lnSpcReduction="10000"/>
          </a:bodyPr>
          <a:lstStyle/>
          <a:p>
            <a:pPr marL="0" indent="0">
              <a:buNone/>
            </a:pPr>
            <a:r>
              <a:rPr lang="en-US" sz="3200" u="sng" dirty="0"/>
              <a:t>Allowable Costs:</a:t>
            </a:r>
          </a:p>
          <a:p>
            <a:pPr marL="457200" indent="-457200">
              <a:buFont typeface="Arial" panose="020B0604020202020204" pitchFamily="34" charset="0"/>
              <a:buChar char="•"/>
            </a:pPr>
            <a:r>
              <a:rPr lang="en-US" sz="2800" dirty="0"/>
              <a:t>Personnel</a:t>
            </a:r>
          </a:p>
          <a:p>
            <a:pPr marL="457200" indent="-457200">
              <a:buFont typeface="Arial" panose="020B0604020202020204" pitchFamily="34" charset="0"/>
              <a:buChar char="•"/>
            </a:pPr>
            <a:r>
              <a:rPr lang="en-US" sz="2800" dirty="0"/>
              <a:t>Fringe benefits</a:t>
            </a:r>
          </a:p>
          <a:p>
            <a:pPr marL="457200" indent="-457200">
              <a:buFont typeface="Arial" panose="020B0604020202020204" pitchFamily="34" charset="0"/>
              <a:buChar char="•"/>
            </a:pPr>
            <a:r>
              <a:rPr lang="en-US" sz="2800" dirty="0"/>
              <a:t>Travel (at state rate)</a:t>
            </a:r>
          </a:p>
          <a:p>
            <a:pPr marL="457200" indent="-457200">
              <a:buFont typeface="Arial" panose="020B0604020202020204" pitchFamily="34" charset="0"/>
              <a:buChar char="•"/>
            </a:pPr>
            <a:r>
              <a:rPr lang="en-US" sz="2800" dirty="0"/>
              <a:t>Equipment</a:t>
            </a:r>
          </a:p>
          <a:p>
            <a:pPr marL="457200" indent="-457200">
              <a:buFont typeface="Arial" panose="020B0604020202020204" pitchFamily="34" charset="0"/>
              <a:buChar char="•"/>
            </a:pPr>
            <a:r>
              <a:rPr lang="en-US" sz="2800" dirty="0"/>
              <a:t>Office supplies</a:t>
            </a:r>
          </a:p>
          <a:p>
            <a:pPr marL="457200" indent="-457200">
              <a:buFont typeface="Arial" panose="020B0604020202020204" pitchFamily="34" charset="0"/>
              <a:buChar char="•"/>
            </a:pPr>
            <a:r>
              <a:rPr lang="en-US" sz="2800" dirty="0"/>
              <a:t>Training</a:t>
            </a:r>
          </a:p>
          <a:p>
            <a:pPr marL="457200" indent="-457200">
              <a:buFont typeface="Arial" panose="020B0604020202020204" pitchFamily="34" charset="0"/>
              <a:buChar char="•"/>
            </a:pPr>
            <a:r>
              <a:rPr lang="en-US" sz="2800" dirty="0"/>
              <a:t>Consultants</a:t>
            </a:r>
          </a:p>
          <a:p>
            <a:pPr marL="457200" indent="-457200">
              <a:buFont typeface="Arial" panose="020B0604020202020204" pitchFamily="34" charset="0"/>
              <a:buChar char="•"/>
            </a:pPr>
            <a:r>
              <a:rPr lang="en-US" sz="2800" dirty="0"/>
              <a:t>Contracts</a:t>
            </a:r>
            <a:endParaRPr lang="en-US" dirty="0"/>
          </a:p>
          <a:p>
            <a:endParaRPr lang="en-US" dirty="0"/>
          </a:p>
        </p:txBody>
      </p:sp>
      <p:sp>
        <p:nvSpPr>
          <p:cNvPr id="5" name="Content Placeholder 4">
            <a:extLst>
              <a:ext uri="{FF2B5EF4-FFF2-40B4-BE49-F238E27FC236}">
                <a16:creationId xmlns:a16="http://schemas.microsoft.com/office/drawing/2014/main" id="{D8A4E66D-03E6-5690-66B3-D50BFFCF559D}"/>
              </a:ext>
            </a:extLst>
          </p:cNvPr>
          <p:cNvSpPr>
            <a:spLocks noGrp="1"/>
          </p:cNvSpPr>
          <p:nvPr>
            <p:ph sz="half" idx="14"/>
          </p:nvPr>
        </p:nvSpPr>
        <p:spPr/>
        <p:txBody>
          <a:bodyPr/>
          <a:lstStyle/>
          <a:p>
            <a:pPr marL="0" indent="0">
              <a:buNone/>
            </a:pPr>
            <a:r>
              <a:rPr lang="en-US" sz="3200" u="sng" dirty="0"/>
              <a:t>Not allowable costs:</a:t>
            </a:r>
          </a:p>
          <a:p>
            <a:pPr marL="457200" indent="-457200">
              <a:buFont typeface="Arial" panose="020B0604020202020204" pitchFamily="34" charset="0"/>
              <a:buChar char="•"/>
            </a:pPr>
            <a:r>
              <a:rPr lang="en-US" sz="2800" dirty="0"/>
              <a:t>Food</a:t>
            </a:r>
          </a:p>
          <a:p>
            <a:pPr marL="457200" indent="-457200">
              <a:buFont typeface="Arial" panose="020B0604020202020204" pitchFamily="34" charset="0"/>
              <a:buChar char="•"/>
            </a:pPr>
            <a:r>
              <a:rPr lang="en-US" sz="2800" dirty="0"/>
              <a:t>Office furniture</a:t>
            </a:r>
          </a:p>
          <a:p>
            <a:pPr marL="457200" indent="-457200">
              <a:buFont typeface="Arial" panose="020B0604020202020204" pitchFamily="34" charset="0"/>
              <a:buChar char="•"/>
            </a:pPr>
            <a:r>
              <a:rPr lang="en-US" sz="2800" dirty="0"/>
              <a:t>Building repair or enhancement</a:t>
            </a:r>
          </a:p>
          <a:p>
            <a:pPr marL="457200" indent="-457200">
              <a:buFont typeface="Arial" panose="020B0604020202020204" pitchFamily="34" charset="0"/>
              <a:buChar char="•"/>
            </a:pPr>
            <a:r>
              <a:rPr lang="en-US" dirty="0"/>
              <a:t>Laptop/I-Pad/computers</a:t>
            </a:r>
            <a:endParaRPr lang="en-US" sz="2800" dirty="0"/>
          </a:p>
          <a:p>
            <a:pPr marL="0" indent="0">
              <a:buNone/>
            </a:pPr>
            <a:endParaRPr lang="en-US" dirty="0"/>
          </a:p>
        </p:txBody>
      </p:sp>
      <p:sp>
        <p:nvSpPr>
          <p:cNvPr id="7" name="TextBox 6">
            <a:extLst>
              <a:ext uri="{FF2B5EF4-FFF2-40B4-BE49-F238E27FC236}">
                <a16:creationId xmlns:a16="http://schemas.microsoft.com/office/drawing/2014/main" id="{73B23E55-C501-8614-D09C-E16D10CBD8C3}"/>
              </a:ext>
            </a:extLst>
          </p:cNvPr>
          <p:cNvSpPr txBox="1"/>
          <p:nvPr/>
        </p:nvSpPr>
        <p:spPr>
          <a:xfrm>
            <a:off x="8730343" y="5514004"/>
            <a:ext cx="2427514" cy="369332"/>
          </a:xfrm>
          <a:prstGeom prst="rect">
            <a:avLst/>
          </a:prstGeom>
          <a:noFill/>
        </p:spPr>
        <p:txBody>
          <a:bodyPr wrap="square">
            <a:spAutoFit/>
          </a:bodyPr>
          <a:lstStyle/>
          <a:p>
            <a:r>
              <a:rPr lang="en-US" sz="1800" i="1" dirty="0"/>
              <a:t>* Page Six of the RFA</a:t>
            </a:r>
          </a:p>
        </p:txBody>
      </p:sp>
    </p:spTree>
    <p:extLst>
      <p:ext uri="{BB962C8B-B14F-4D97-AF65-F5344CB8AC3E}">
        <p14:creationId xmlns:p14="http://schemas.microsoft.com/office/powerpoint/2010/main" val="298761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C777F-555D-85DF-9019-4F573014D6C1}"/>
              </a:ext>
            </a:extLst>
          </p:cNvPr>
          <p:cNvSpPr>
            <a:spLocks noGrp="1"/>
          </p:cNvSpPr>
          <p:nvPr>
            <p:ph type="title"/>
          </p:nvPr>
        </p:nvSpPr>
        <p:spPr/>
        <p:txBody>
          <a:bodyPr>
            <a:normAutofit/>
          </a:bodyPr>
          <a:lstStyle/>
          <a:p>
            <a:r>
              <a:rPr lang="en-US" sz="4000" dirty="0"/>
              <a:t>Workplan</a:t>
            </a:r>
            <a:endParaRPr lang="en-US" dirty="0"/>
          </a:p>
        </p:txBody>
      </p:sp>
      <p:pic>
        <p:nvPicPr>
          <p:cNvPr id="6" name="Content Placeholder 5">
            <a:extLst>
              <a:ext uri="{FF2B5EF4-FFF2-40B4-BE49-F238E27FC236}">
                <a16:creationId xmlns:a16="http://schemas.microsoft.com/office/drawing/2014/main" id="{01DD1543-E7D3-895B-CBD1-FEF9F144BB2B}"/>
              </a:ext>
            </a:extLst>
          </p:cNvPr>
          <p:cNvPicPr>
            <a:picLocks noGrp="1" noChangeAspect="1"/>
          </p:cNvPicPr>
          <p:nvPr>
            <p:ph idx="1"/>
          </p:nvPr>
        </p:nvPicPr>
        <p:blipFill>
          <a:blip r:embed="rId2"/>
          <a:stretch>
            <a:fillRect/>
          </a:stretch>
        </p:blipFill>
        <p:spPr>
          <a:xfrm>
            <a:off x="1481138" y="1537717"/>
            <a:ext cx="9229725" cy="4295775"/>
          </a:xfrm>
        </p:spPr>
      </p:pic>
      <p:sp>
        <p:nvSpPr>
          <p:cNvPr id="4" name="Slide Number Placeholder 3">
            <a:extLst>
              <a:ext uri="{FF2B5EF4-FFF2-40B4-BE49-F238E27FC236}">
                <a16:creationId xmlns:a16="http://schemas.microsoft.com/office/drawing/2014/main" id="{551AE6FC-413A-373D-C9C8-5A35CC43E79F}"/>
              </a:ext>
            </a:extLst>
          </p:cNvPr>
          <p:cNvSpPr>
            <a:spLocks noGrp="1"/>
          </p:cNvSpPr>
          <p:nvPr>
            <p:ph type="sldNum" sz="quarter" idx="12"/>
          </p:nvPr>
        </p:nvSpPr>
        <p:spPr/>
        <p:txBody>
          <a:bodyPr/>
          <a:lstStyle/>
          <a:p>
            <a:fld id="{ABB8925F-B6BB-49B0-9469-5285B9C99CB3}" type="slidenum">
              <a:rPr lang="en-US" smtClean="0"/>
              <a:pPr/>
              <a:t>13</a:t>
            </a:fld>
            <a:endParaRPr lang="en-US" dirty="0"/>
          </a:p>
        </p:txBody>
      </p:sp>
      <p:sp>
        <p:nvSpPr>
          <p:cNvPr id="8" name="TextBox 7">
            <a:extLst>
              <a:ext uri="{FF2B5EF4-FFF2-40B4-BE49-F238E27FC236}">
                <a16:creationId xmlns:a16="http://schemas.microsoft.com/office/drawing/2014/main" id="{FF0862F4-91D2-C6B2-D157-5D47629AD6BB}"/>
              </a:ext>
            </a:extLst>
          </p:cNvPr>
          <p:cNvSpPr txBox="1"/>
          <p:nvPr/>
        </p:nvSpPr>
        <p:spPr>
          <a:xfrm>
            <a:off x="8904515" y="5960319"/>
            <a:ext cx="2688771" cy="369332"/>
          </a:xfrm>
          <a:prstGeom prst="rect">
            <a:avLst/>
          </a:prstGeom>
          <a:noFill/>
        </p:spPr>
        <p:txBody>
          <a:bodyPr wrap="square">
            <a:spAutoFit/>
          </a:bodyPr>
          <a:lstStyle/>
          <a:p>
            <a:r>
              <a:rPr lang="en-US" sz="1800" i="1" dirty="0"/>
              <a:t>* Page Eleven of the RFA</a:t>
            </a:r>
          </a:p>
        </p:txBody>
      </p:sp>
    </p:spTree>
    <p:extLst>
      <p:ext uri="{BB962C8B-B14F-4D97-AF65-F5344CB8AC3E}">
        <p14:creationId xmlns:p14="http://schemas.microsoft.com/office/powerpoint/2010/main" val="391134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E3853-E3B2-367C-52AF-FE7E518A38DB}"/>
              </a:ext>
            </a:extLst>
          </p:cNvPr>
          <p:cNvSpPr>
            <a:spLocks noGrp="1"/>
          </p:cNvSpPr>
          <p:nvPr>
            <p:ph type="title"/>
          </p:nvPr>
        </p:nvSpPr>
        <p:spPr/>
        <p:txBody>
          <a:bodyPr/>
          <a:lstStyle/>
          <a:p>
            <a:r>
              <a:rPr lang="en-US" dirty="0"/>
              <a:t>Invoice Template</a:t>
            </a:r>
          </a:p>
        </p:txBody>
      </p:sp>
      <p:sp>
        <p:nvSpPr>
          <p:cNvPr id="3" name="Slide Number Placeholder 2">
            <a:extLst>
              <a:ext uri="{FF2B5EF4-FFF2-40B4-BE49-F238E27FC236}">
                <a16:creationId xmlns:a16="http://schemas.microsoft.com/office/drawing/2014/main" id="{EFE22D19-B674-99DB-8B3A-0A9E8CC42367}"/>
              </a:ext>
            </a:extLst>
          </p:cNvPr>
          <p:cNvSpPr>
            <a:spLocks noGrp="1"/>
          </p:cNvSpPr>
          <p:nvPr>
            <p:ph type="sldNum" sz="quarter" idx="12"/>
          </p:nvPr>
        </p:nvSpPr>
        <p:spPr/>
        <p:txBody>
          <a:bodyPr/>
          <a:lstStyle/>
          <a:p>
            <a:fld id="{ABB8925F-B6BB-49B0-9469-5285B9C99CB3}" type="slidenum">
              <a:rPr lang="en-US" smtClean="0"/>
              <a:pPr/>
              <a:t>14</a:t>
            </a:fld>
            <a:endParaRPr lang="en-US" dirty="0"/>
          </a:p>
        </p:txBody>
      </p:sp>
      <p:pic>
        <p:nvPicPr>
          <p:cNvPr id="7" name="Content Placeholder 6">
            <a:extLst>
              <a:ext uri="{FF2B5EF4-FFF2-40B4-BE49-F238E27FC236}">
                <a16:creationId xmlns:a16="http://schemas.microsoft.com/office/drawing/2014/main" id="{2ED8341E-DBE4-B56A-4AAA-AA45948EAEE8}"/>
              </a:ext>
            </a:extLst>
          </p:cNvPr>
          <p:cNvPicPr>
            <a:picLocks noGrp="1" noChangeAspect="1"/>
          </p:cNvPicPr>
          <p:nvPr>
            <p:ph sz="half" idx="13"/>
          </p:nvPr>
        </p:nvPicPr>
        <p:blipFill>
          <a:blip r:embed="rId2"/>
          <a:stretch>
            <a:fillRect/>
          </a:stretch>
        </p:blipFill>
        <p:spPr>
          <a:xfrm>
            <a:off x="990851" y="1816100"/>
            <a:ext cx="4450848" cy="4351338"/>
          </a:xfrm>
        </p:spPr>
      </p:pic>
      <p:sp>
        <p:nvSpPr>
          <p:cNvPr id="5" name="Content Placeholder 4">
            <a:extLst>
              <a:ext uri="{FF2B5EF4-FFF2-40B4-BE49-F238E27FC236}">
                <a16:creationId xmlns:a16="http://schemas.microsoft.com/office/drawing/2014/main" id="{0D5F2BB1-4DC6-E6EF-A907-B29ECC72AAE9}"/>
              </a:ext>
            </a:extLst>
          </p:cNvPr>
          <p:cNvSpPr>
            <a:spLocks noGrp="1"/>
          </p:cNvSpPr>
          <p:nvPr>
            <p:ph sz="half" idx="14"/>
          </p:nvPr>
        </p:nvSpPr>
        <p:spPr/>
        <p:txBody>
          <a:bodyPr/>
          <a:lstStyle/>
          <a:p>
            <a:pPr marL="0" indent="0">
              <a:buNone/>
            </a:pPr>
            <a:r>
              <a:rPr lang="en-US" sz="2800" dirty="0"/>
              <a:t>Invoice should be completed (either monthly or quarterly) and submitted to:</a:t>
            </a:r>
          </a:p>
          <a:p>
            <a:pPr marL="0" indent="0">
              <a:buNone/>
            </a:pPr>
            <a:r>
              <a:rPr lang="en-US" sz="2800" dirty="0"/>
              <a:t>CHFSPayablesBranch@ky.gov</a:t>
            </a:r>
          </a:p>
          <a:p>
            <a:pPr marL="0" indent="0">
              <a:buNone/>
            </a:pPr>
            <a:endParaRPr lang="en-US" dirty="0"/>
          </a:p>
        </p:txBody>
      </p:sp>
    </p:spTree>
    <p:extLst>
      <p:ext uri="{BB962C8B-B14F-4D97-AF65-F5344CB8AC3E}">
        <p14:creationId xmlns:p14="http://schemas.microsoft.com/office/powerpoint/2010/main" val="326894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2C9E-8C2E-8083-1689-8870665B164C}"/>
              </a:ext>
            </a:extLst>
          </p:cNvPr>
          <p:cNvSpPr>
            <a:spLocks noGrp="1"/>
          </p:cNvSpPr>
          <p:nvPr>
            <p:ph type="title"/>
          </p:nvPr>
        </p:nvSpPr>
        <p:spPr/>
        <p:txBody>
          <a:bodyPr/>
          <a:lstStyle/>
          <a:p>
            <a:r>
              <a:rPr lang="en-US" dirty="0"/>
              <a:t>DPH Approval process</a:t>
            </a:r>
          </a:p>
        </p:txBody>
      </p:sp>
      <p:sp>
        <p:nvSpPr>
          <p:cNvPr id="3" name="Content Placeholder 2">
            <a:extLst>
              <a:ext uri="{FF2B5EF4-FFF2-40B4-BE49-F238E27FC236}">
                <a16:creationId xmlns:a16="http://schemas.microsoft.com/office/drawing/2014/main" id="{3A910F35-F99F-C573-9A9A-9FF08B075BF8}"/>
              </a:ext>
            </a:extLst>
          </p:cNvPr>
          <p:cNvSpPr>
            <a:spLocks noGrp="1"/>
          </p:cNvSpPr>
          <p:nvPr>
            <p:ph idx="1"/>
          </p:nvPr>
        </p:nvSpPr>
        <p:spPr/>
        <p:txBody>
          <a:bodyPr/>
          <a:lstStyle/>
          <a:p>
            <a:pPr marL="0" indent="0">
              <a:buNone/>
            </a:pPr>
            <a:r>
              <a:rPr lang="en-US" dirty="0"/>
              <a:t>Once a proposal is approved by OHE,  it is then routed for approval through the Department for Public Health and the Cabinet.</a:t>
            </a:r>
          </a:p>
          <a:p>
            <a:pPr marL="739775" indent="-392113"/>
            <a:r>
              <a:rPr lang="en-US" dirty="0"/>
              <a:t>Approval process may take up to eight weeks </a:t>
            </a:r>
          </a:p>
          <a:p>
            <a:pPr marL="739775" indent="-392113"/>
            <a:r>
              <a:rPr lang="en-US" dirty="0"/>
              <a:t>Vendor will be contacted for e-signature</a:t>
            </a:r>
          </a:p>
          <a:p>
            <a:pPr marL="739775" indent="-392113"/>
            <a:r>
              <a:rPr lang="en-US" dirty="0"/>
              <a:t>*** </a:t>
            </a:r>
            <a:r>
              <a:rPr lang="en-US" b="1" dirty="0">
                <a:solidFill>
                  <a:srgbClr val="FF0000"/>
                </a:solidFill>
              </a:rPr>
              <a:t>Services can </a:t>
            </a:r>
            <a:r>
              <a:rPr lang="en-US" b="1" u="sng" dirty="0">
                <a:solidFill>
                  <a:srgbClr val="FF0000"/>
                </a:solidFill>
              </a:rPr>
              <a:t>NOT</a:t>
            </a:r>
            <a:r>
              <a:rPr lang="en-US" b="1" dirty="0">
                <a:solidFill>
                  <a:srgbClr val="FF0000"/>
                </a:solidFill>
              </a:rPr>
              <a:t> begin until the vendor receives final notification from Division Procurement  and Grant Oversight (DPGO)</a:t>
            </a:r>
            <a:r>
              <a:rPr lang="en-US" dirty="0"/>
              <a:t>***</a:t>
            </a:r>
          </a:p>
          <a:p>
            <a:endParaRPr lang="en-US" dirty="0"/>
          </a:p>
        </p:txBody>
      </p:sp>
      <p:sp>
        <p:nvSpPr>
          <p:cNvPr id="4" name="Slide Number Placeholder 3">
            <a:extLst>
              <a:ext uri="{FF2B5EF4-FFF2-40B4-BE49-F238E27FC236}">
                <a16:creationId xmlns:a16="http://schemas.microsoft.com/office/drawing/2014/main" id="{C493E000-3AD9-8D5D-3121-6687EFF819F7}"/>
              </a:ext>
            </a:extLst>
          </p:cNvPr>
          <p:cNvSpPr>
            <a:spLocks noGrp="1"/>
          </p:cNvSpPr>
          <p:nvPr>
            <p:ph type="sldNum" sz="quarter" idx="12"/>
          </p:nvPr>
        </p:nvSpPr>
        <p:spPr/>
        <p:txBody>
          <a:bodyPr/>
          <a:lstStyle/>
          <a:p>
            <a:fld id="{ABB8925F-B6BB-49B0-9469-5285B9C99CB3}" type="slidenum">
              <a:rPr lang="en-US" smtClean="0"/>
              <a:pPr/>
              <a:t>15</a:t>
            </a:fld>
            <a:endParaRPr lang="en-US" dirty="0"/>
          </a:p>
        </p:txBody>
      </p:sp>
    </p:spTree>
    <p:extLst>
      <p:ext uri="{BB962C8B-B14F-4D97-AF65-F5344CB8AC3E}">
        <p14:creationId xmlns:p14="http://schemas.microsoft.com/office/powerpoint/2010/main" val="294361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01E4-4517-0762-6629-415945E72A71}"/>
              </a:ext>
            </a:extLst>
          </p:cNvPr>
          <p:cNvSpPr>
            <a:spLocks noGrp="1"/>
          </p:cNvSpPr>
          <p:nvPr>
            <p:ph type="title"/>
          </p:nvPr>
        </p:nvSpPr>
        <p:spPr/>
        <p:txBody>
          <a:bodyPr>
            <a:normAutofit/>
          </a:bodyPr>
          <a:lstStyle/>
          <a:p>
            <a:r>
              <a:rPr lang="en-US" b="1" dirty="0">
                <a:solidFill>
                  <a:schemeClr val="tx1"/>
                </a:solidFill>
              </a:rPr>
              <a:t>Office of Health Equity Staff</a:t>
            </a:r>
            <a:endParaRPr lang="en-US" dirty="0"/>
          </a:p>
        </p:txBody>
      </p:sp>
      <p:sp>
        <p:nvSpPr>
          <p:cNvPr id="3" name="Content Placeholder 2">
            <a:extLst>
              <a:ext uri="{FF2B5EF4-FFF2-40B4-BE49-F238E27FC236}">
                <a16:creationId xmlns:a16="http://schemas.microsoft.com/office/drawing/2014/main" id="{BD8B3F91-2C5F-DD55-7521-BF769DBD0252}"/>
              </a:ext>
            </a:extLst>
          </p:cNvPr>
          <p:cNvSpPr>
            <a:spLocks noGrp="1"/>
          </p:cNvSpPr>
          <p:nvPr>
            <p:ph idx="1"/>
          </p:nvPr>
        </p:nvSpPr>
        <p:spPr/>
        <p:txBody>
          <a:bodyPr>
            <a:normAutofit fontScale="85000" lnSpcReduction="20000"/>
          </a:bodyPr>
          <a:lstStyle/>
          <a:p>
            <a:pPr marL="0" indent="0" algn="ctr">
              <a:buClr>
                <a:schemeClr val="tx1"/>
              </a:buClr>
              <a:buNone/>
            </a:pPr>
            <a:r>
              <a:rPr lang="en-US" dirty="0">
                <a:solidFill>
                  <a:schemeClr val="tx1"/>
                </a:solidFill>
              </a:rPr>
              <a:t>Vivian Lasley-Bibbs</a:t>
            </a:r>
          </a:p>
          <a:p>
            <a:pPr marL="0" indent="0" algn="ctr">
              <a:buClr>
                <a:schemeClr val="tx1"/>
              </a:buClr>
              <a:buNone/>
            </a:pPr>
            <a:r>
              <a:rPr lang="en-US" dirty="0">
                <a:solidFill>
                  <a:schemeClr val="tx1"/>
                </a:solidFill>
              </a:rPr>
              <a:t>Teresa Davis</a:t>
            </a:r>
          </a:p>
          <a:p>
            <a:pPr marL="0" indent="0" algn="ctr">
              <a:buClr>
                <a:schemeClr val="tx1"/>
              </a:buClr>
              <a:buNone/>
            </a:pPr>
            <a:r>
              <a:rPr lang="en-US" dirty="0">
                <a:solidFill>
                  <a:schemeClr val="tx1"/>
                </a:solidFill>
              </a:rPr>
              <a:t>Mary Nichols</a:t>
            </a:r>
          </a:p>
          <a:p>
            <a:pPr marL="0" indent="0" algn="ctr">
              <a:buClr>
                <a:schemeClr val="tx1"/>
              </a:buClr>
              <a:buNone/>
            </a:pPr>
            <a:r>
              <a:rPr lang="en-US" dirty="0">
                <a:solidFill>
                  <a:schemeClr val="tx1"/>
                </a:solidFill>
              </a:rPr>
              <a:t> </a:t>
            </a:r>
          </a:p>
          <a:p>
            <a:pPr marL="0" indent="0" algn="ctr">
              <a:buNone/>
            </a:pPr>
            <a:r>
              <a:rPr lang="en-US" b="1" dirty="0">
                <a:solidFill>
                  <a:schemeClr val="tx1"/>
                </a:solidFill>
              </a:rPr>
              <a:t>CDC Foundation</a:t>
            </a:r>
          </a:p>
          <a:p>
            <a:pPr marL="0" indent="0" algn="ctr">
              <a:buClr>
                <a:schemeClr val="tx1"/>
              </a:buClr>
              <a:buNone/>
            </a:pPr>
            <a:r>
              <a:rPr lang="en-US" dirty="0">
                <a:solidFill>
                  <a:schemeClr val="tx1"/>
                </a:solidFill>
              </a:rPr>
              <a:t>Nicole Weiss</a:t>
            </a:r>
          </a:p>
          <a:p>
            <a:pPr marL="0" indent="0" algn="ctr">
              <a:buNone/>
            </a:pPr>
            <a:endParaRPr lang="en-US" dirty="0">
              <a:solidFill>
                <a:schemeClr val="tx1"/>
              </a:solidFill>
            </a:endParaRPr>
          </a:p>
          <a:p>
            <a:pPr marL="0" indent="0" algn="ctr">
              <a:buNone/>
            </a:pPr>
            <a:r>
              <a:rPr lang="en-US" b="1" dirty="0">
                <a:solidFill>
                  <a:schemeClr val="tx1"/>
                </a:solidFill>
              </a:rPr>
              <a:t>CDR Maguire </a:t>
            </a:r>
          </a:p>
          <a:p>
            <a:pPr marL="0" indent="0" algn="ctr">
              <a:buClr>
                <a:schemeClr val="tx1"/>
              </a:buClr>
              <a:buNone/>
            </a:pPr>
            <a:r>
              <a:rPr lang="en-US" dirty="0">
                <a:solidFill>
                  <a:schemeClr val="tx1"/>
                </a:solidFill>
              </a:rPr>
              <a:t>Sue Higgins</a:t>
            </a:r>
          </a:p>
          <a:p>
            <a:pPr marL="0" indent="0" algn="ctr">
              <a:buClr>
                <a:schemeClr val="tx1"/>
              </a:buClr>
              <a:buNone/>
            </a:pPr>
            <a:r>
              <a:rPr lang="en-US" dirty="0">
                <a:solidFill>
                  <a:schemeClr val="tx1"/>
                </a:solidFill>
              </a:rPr>
              <a:t>Johan Malcom</a:t>
            </a:r>
          </a:p>
          <a:p>
            <a:pPr marL="0" indent="0" algn="ctr">
              <a:buClr>
                <a:schemeClr val="tx1"/>
              </a:buClr>
              <a:buNone/>
            </a:pPr>
            <a:r>
              <a:rPr lang="en-US" dirty="0">
                <a:solidFill>
                  <a:schemeClr val="tx1"/>
                </a:solidFill>
              </a:rPr>
              <a:t>Brandi Newhouse</a:t>
            </a:r>
          </a:p>
          <a:p>
            <a:pPr algn="ctr"/>
            <a:endParaRPr lang="en-US" dirty="0"/>
          </a:p>
        </p:txBody>
      </p:sp>
      <p:sp>
        <p:nvSpPr>
          <p:cNvPr id="4" name="Slide Number Placeholder 3">
            <a:extLst>
              <a:ext uri="{FF2B5EF4-FFF2-40B4-BE49-F238E27FC236}">
                <a16:creationId xmlns:a16="http://schemas.microsoft.com/office/drawing/2014/main" id="{68356959-9E84-3759-DA5E-FA1B68E6B25D}"/>
              </a:ext>
            </a:extLst>
          </p:cNvPr>
          <p:cNvSpPr>
            <a:spLocks noGrp="1"/>
          </p:cNvSpPr>
          <p:nvPr>
            <p:ph type="sldNum" sz="quarter" idx="12"/>
          </p:nvPr>
        </p:nvSpPr>
        <p:spPr/>
        <p:txBody>
          <a:bodyPr/>
          <a:lstStyle/>
          <a:p>
            <a:fld id="{ABB8925F-B6BB-49B0-9469-5285B9C99CB3}" type="slidenum">
              <a:rPr lang="en-US" smtClean="0"/>
              <a:pPr/>
              <a:t>16</a:t>
            </a:fld>
            <a:endParaRPr lang="en-US" dirty="0"/>
          </a:p>
        </p:txBody>
      </p:sp>
    </p:spTree>
    <p:extLst>
      <p:ext uri="{BB962C8B-B14F-4D97-AF65-F5344CB8AC3E}">
        <p14:creationId xmlns:p14="http://schemas.microsoft.com/office/powerpoint/2010/main" val="3738131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6C46-3BF4-FFD6-1C90-B9D707E1E871}"/>
              </a:ext>
            </a:extLst>
          </p:cNvPr>
          <p:cNvSpPr>
            <a:spLocks noGrp="1"/>
          </p:cNvSpPr>
          <p:nvPr>
            <p:ph type="title"/>
          </p:nvPr>
        </p:nvSpPr>
        <p:spPr/>
        <p:txBody>
          <a:bodyPr/>
          <a:lstStyle/>
          <a:p>
            <a:r>
              <a:rPr lang="en-US" dirty="0"/>
              <a:t>Address Questions</a:t>
            </a:r>
          </a:p>
        </p:txBody>
      </p:sp>
      <p:sp>
        <p:nvSpPr>
          <p:cNvPr id="3" name="Content Placeholder 2">
            <a:extLst>
              <a:ext uri="{FF2B5EF4-FFF2-40B4-BE49-F238E27FC236}">
                <a16:creationId xmlns:a16="http://schemas.microsoft.com/office/drawing/2014/main" id="{DD9BEC5C-E9D0-20FC-7B5E-B867DC0D0740}"/>
              </a:ext>
            </a:extLst>
          </p:cNvPr>
          <p:cNvSpPr>
            <a:spLocks noGrp="1"/>
          </p:cNvSpPr>
          <p:nvPr>
            <p:ph idx="1"/>
          </p:nvPr>
        </p:nvSpPr>
        <p:spPr/>
        <p:txBody>
          <a:bodyPr/>
          <a:lstStyle/>
          <a:p>
            <a:pPr marL="0" indent="0" algn="ctr">
              <a:buNone/>
            </a:pPr>
            <a:r>
              <a:rPr lang="en-US" sz="2800" u="sng" dirty="0">
                <a:solidFill>
                  <a:srgbClr val="0000FF"/>
                </a:solidFill>
                <a:effectLst/>
                <a:latin typeface="Calibri" panose="020F0502020204030204" pitchFamily="34" charset="0"/>
                <a:ea typeface="Times New Roman" panose="02020603050405020304" pitchFamily="18" charset="0"/>
                <a:hlinkClick r:id="rId2"/>
              </a:rPr>
              <a:t>DPHGrantsCoordination@ky.gov</a:t>
            </a:r>
            <a:endParaRPr lang="en-US" sz="2800" dirty="0">
              <a:effectLst/>
              <a:latin typeface="Times New Roman" panose="02020603050405020304" pitchFamily="18" charset="0"/>
              <a:ea typeface="Times New Roman" panose="02020603050405020304" pitchFamily="18" charset="0"/>
            </a:endParaRPr>
          </a:p>
          <a:p>
            <a:pPr marL="0" indent="0" algn="ctr">
              <a:buNone/>
            </a:pPr>
            <a:endParaRPr lang="en-US" dirty="0"/>
          </a:p>
        </p:txBody>
      </p:sp>
      <p:sp>
        <p:nvSpPr>
          <p:cNvPr id="4" name="Slide Number Placeholder 3">
            <a:extLst>
              <a:ext uri="{FF2B5EF4-FFF2-40B4-BE49-F238E27FC236}">
                <a16:creationId xmlns:a16="http://schemas.microsoft.com/office/drawing/2014/main" id="{F662022F-5F63-773A-5C99-DD753F66868B}"/>
              </a:ext>
            </a:extLst>
          </p:cNvPr>
          <p:cNvSpPr>
            <a:spLocks noGrp="1"/>
          </p:cNvSpPr>
          <p:nvPr>
            <p:ph type="sldNum" sz="quarter" idx="12"/>
          </p:nvPr>
        </p:nvSpPr>
        <p:spPr/>
        <p:txBody>
          <a:bodyPr/>
          <a:lstStyle/>
          <a:p>
            <a:fld id="{ABB8925F-B6BB-49B0-9469-5285B9C99CB3}" type="slidenum">
              <a:rPr lang="en-US" smtClean="0"/>
              <a:pPr/>
              <a:t>17</a:t>
            </a:fld>
            <a:endParaRPr lang="en-US" dirty="0"/>
          </a:p>
        </p:txBody>
      </p:sp>
    </p:spTree>
    <p:extLst>
      <p:ext uri="{BB962C8B-B14F-4D97-AF65-F5344CB8AC3E}">
        <p14:creationId xmlns:p14="http://schemas.microsoft.com/office/powerpoint/2010/main" val="394146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384CCB-9C38-4B4D-A48D-6CA9A749CEB3}"/>
              </a:ext>
            </a:extLst>
          </p:cNvPr>
          <p:cNvSpPr>
            <a:spLocks noGrp="1"/>
          </p:cNvSpPr>
          <p:nvPr>
            <p:ph type="sldNum" sz="quarter" idx="12"/>
          </p:nvPr>
        </p:nvSpPr>
        <p:spPr/>
        <p:txBody>
          <a:bodyPr/>
          <a:lstStyle/>
          <a:p>
            <a:fld id="{ABB8925F-B6BB-49B0-9469-5285B9C99CB3}" type="slidenum">
              <a:rPr lang="en-US" smtClean="0"/>
              <a:pPr/>
              <a:t>2</a:t>
            </a:fld>
            <a:endParaRPr lang="en-US" dirty="0"/>
          </a:p>
        </p:txBody>
      </p:sp>
    </p:spTree>
    <p:extLst>
      <p:ext uri="{BB962C8B-B14F-4D97-AF65-F5344CB8AC3E}">
        <p14:creationId xmlns:p14="http://schemas.microsoft.com/office/powerpoint/2010/main" val="401396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E9C1D-A479-CF1F-1912-1FE652809C3A}"/>
              </a:ext>
            </a:extLst>
          </p:cNvPr>
          <p:cNvSpPr>
            <a:spLocks noGrp="1"/>
          </p:cNvSpPr>
          <p:nvPr>
            <p:ph type="title"/>
          </p:nvPr>
        </p:nvSpPr>
        <p:spPr/>
        <p:txBody>
          <a:bodyPr/>
          <a:lstStyle/>
          <a:p>
            <a:r>
              <a:rPr lang="en-US" dirty="0"/>
              <a:t>Kentucky Office of Health Equity (OHE)</a:t>
            </a:r>
          </a:p>
        </p:txBody>
      </p:sp>
      <p:sp>
        <p:nvSpPr>
          <p:cNvPr id="3" name="Content Placeholder 2">
            <a:extLst>
              <a:ext uri="{FF2B5EF4-FFF2-40B4-BE49-F238E27FC236}">
                <a16:creationId xmlns:a16="http://schemas.microsoft.com/office/drawing/2014/main" id="{108309EE-183F-A918-747E-23D98655C952}"/>
              </a:ext>
            </a:extLst>
          </p:cNvPr>
          <p:cNvSpPr>
            <a:spLocks noGrp="1"/>
          </p:cNvSpPr>
          <p:nvPr>
            <p:ph idx="1"/>
          </p:nvPr>
        </p:nvSpPr>
        <p:spPr/>
        <p:txBody>
          <a:bodyPr/>
          <a:lstStyle/>
          <a:p>
            <a:pPr marL="0" indent="0" algn="l">
              <a:buNone/>
            </a:pPr>
            <a:r>
              <a:rPr lang="en-US" dirty="0"/>
              <a:t>Mission</a:t>
            </a:r>
          </a:p>
          <a:p>
            <a:pPr algn="l"/>
            <a:r>
              <a:rPr lang="en-US" dirty="0"/>
              <a:t>Promote the understanding of the root causes of health disparities and promote health equity among racial, ethnic, rural, and low-income populations in Kentucky.</a:t>
            </a:r>
          </a:p>
          <a:p>
            <a:pPr marL="0" indent="0" algn="l">
              <a:buNone/>
            </a:pPr>
            <a:endParaRPr lang="en-US" dirty="0"/>
          </a:p>
          <a:p>
            <a:r>
              <a:rPr lang="en-US" dirty="0"/>
              <a:t>Health equity is achieved when all individuals can attain their full health potential, access to health information, and achieve balanced healthcare access of information across the Commonwealth.</a:t>
            </a:r>
          </a:p>
          <a:p>
            <a:pPr marL="0" indent="0">
              <a:buNone/>
            </a:pPr>
            <a:endParaRPr lang="en-US" dirty="0"/>
          </a:p>
        </p:txBody>
      </p:sp>
      <p:sp>
        <p:nvSpPr>
          <p:cNvPr id="4" name="Slide Number Placeholder 3">
            <a:extLst>
              <a:ext uri="{FF2B5EF4-FFF2-40B4-BE49-F238E27FC236}">
                <a16:creationId xmlns:a16="http://schemas.microsoft.com/office/drawing/2014/main" id="{278A5334-BA50-69D7-3052-8DC4F7505697}"/>
              </a:ext>
            </a:extLst>
          </p:cNvPr>
          <p:cNvSpPr>
            <a:spLocks noGrp="1"/>
          </p:cNvSpPr>
          <p:nvPr>
            <p:ph type="sldNum" sz="quarter" idx="12"/>
          </p:nvPr>
        </p:nvSpPr>
        <p:spPr/>
        <p:txBody>
          <a:bodyPr/>
          <a:lstStyle/>
          <a:p>
            <a:fld id="{ABB8925F-B6BB-49B0-9469-5285B9C99CB3}" type="slidenum">
              <a:rPr lang="en-US" smtClean="0"/>
              <a:pPr/>
              <a:t>3</a:t>
            </a:fld>
            <a:endParaRPr lang="en-US" dirty="0"/>
          </a:p>
        </p:txBody>
      </p:sp>
    </p:spTree>
    <p:extLst>
      <p:ext uri="{BB962C8B-B14F-4D97-AF65-F5344CB8AC3E}">
        <p14:creationId xmlns:p14="http://schemas.microsoft.com/office/powerpoint/2010/main" val="115493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DC2E6-B123-4ED3-8B7B-33CF472F42F8}"/>
              </a:ext>
            </a:extLst>
          </p:cNvPr>
          <p:cNvSpPr>
            <a:spLocks noGrp="1"/>
          </p:cNvSpPr>
          <p:nvPr>
            <p:ph type="title"/>
          </p:nvPr>
        </p:nvSpPr>
        <p:spPr/>
        <p:txBody>
          <a:bodyPr/>
          <a:lstStyle/>
          <a:p>
            <a:r>
              <a:rPr lang="en-US" dirty="0"/>
              <a:t>OHE Funding</a:t>
            </a:r>
          </a:p>
        </p:txBody>
      </p:sp>
      <p:sp>
        <p:nvSpPr>
          <p:cNvPr id="3" name="Content Placeholder 2">
            <a:extLst>
              <a:ext uri="{FF2B5EF4-FFF2-40B4-BE49-F238E27FC236}">
                <a16:creationId xmlns:a16="http://schemas.microsoft.com/office/drawing/2014/main" id="{48040005-0ED8-C02D-ACA7-439B821F2358}"/>
              </a:ext>
            </a:extLst>
          </p:cNvPr>
          <p:cNvSpPr>
            <a:spLocks noGrp="1"/>
          </p:cNvSpPr>
          <p:nvPr>
            <p:ph idx="1"/>
          </p:nvPr>
        </p:nvSpPr>
        <p:spPr/>
        <p:txBody>
          <a:bodyPr/>
          <a:lstStyle/>
          <a:p>
            <a:pPr marL="0" indent="0" algn="l">
              <a:buNone/>
            </a:pPr>
            <a:r>
              <a:rPr lang="en-US" dirty="0">
                <a:effectLst/>
                <a:latin typeface="Calibri" panose="020F0502020204030204" pitchFamily="34" charset="0"/>
                <a:ea typeface="Calibri" panose="020F0502020204030204" pitchFamily="34" charset="0"/>
              </a:rPr>
              <a:t>Centers for Disease Control and Prevention grant:</a:t>
            </a:r>
          </a:p>
          <a:p>
            <a:pPr marL="804863" algn="l"/>
            <a:r>
              <a:rPr lang="en-US" i="1" dirty="0">
                <a:effectLst/>
                <a:latin typeface="Calibri" panose="020F0502020204030204" pitchFamily="34" charset="0"/>
                <a:ea typeface="Calibri" panose="020F0502020204030204" pitchFamily="34" charset="0"/>
              </a:rPr>
              <a:t>National Initiative to Address COVID-19 Health Disparities Among Populations at High-Risk and </a:t>
            </a:r>
            <a:r>
              <a:rPr lang="en-US" i="1" dirty="0">
                <a:effectLst/>
                <a:latin typeface="Calibri" panose="020F0502020204030204" pitchFamily="34" charset="0"/>
                <a:ea typeface="Times New Roman" panose="02020603050405020304" pitchFamily="18" charset="0"/>
              </a:rPr>
              <a:t>Underserved, Including Racial and Ethnic Minority Populations and Rural Communities (Award number: 1 NH750T000040)</a:t>
            </a:r>
          </a:p>
          <a:p>
            <a:pPr marL="0" indent="0" algn="l">
              <a:buNone/>
            </a:pPr>
            <a:endParaRPr lang="en-US" sz="1800" i="1" dirty="0">
              <a:latin typeface="Calibri" panose="020F0502020204030204" pitchFamily="34" charset="0"/>
            </a:endParaRPr>
          </a:p>
          <a:p>
            <a:pPr marL="0" indent="0" algn="l">
              <a:buNone/>
            </a:pPr>
            <a:r>
              <a:rPr lang="en-US" i="1" dirty="0">
                <a:latin typeface="Calibri" panose="020F0502020204030204" pitchFamily="34" charset="0"/>
              </a:rPr>
              <a:t>Funding cycle:</a:t>
            </a:r>
          </a:p>
          <a:p>
            <a:pPr marL="860425" algn="l"/>
            <a:r>
              <a:rPr lang="en-US" dirty="0"/>
              <a:t>June 1, 2021 – May 31, 2023</a:t>
            </a:r>
          </a:p>
          <a:p>
            <a:pPr marL="860425" algn="l"/>
            <a:r>
              <a:rPr lang="en-US" dirty="0"/>
              <a:t>No Cost Extension until May 31, 2024</a:t>
            </a:r>
          </a:p>
          <a:p>
            <a:endParaRPr lang="en-US" dirty="0"/>
          </a:p>
        </p:txBody>
      </p:sp>
      <p:sp>
        <p:nvSpPr>
          <p:cNvPr id="4" name="Slide Number Placeholder 3">
            <a:extLst>
              <a:ext uri="{FF2B5EF4-FFF2-40B4-BE49-F238E27FC236}">
                <a16:creationId xmlns:a16="http://schemas.microsoft.com/office/drawing/2014/main" id="{8B2FA285-A8B3-727B-9D38-49C8E255C5E9}"/>
              </a:ext>
            </a:extLst>
          </p:cNvPr>
          <p:cNvSpPr>
            <a:spLocks noGrp="1"/>
          </p:cNvSpPr>
          <p:nvPr>
            <p:ph type="sldNum" sz="quarter" idx="12"/>
          </p:nvPr>
        </p:nvSpPr>
        <p:spPr/>
        <p:txBody>
          <a:bodyPr/>
          <a:lstStyle/>
          <a:p>
            <a:fld id="{ABB8925F-B6BB-49B0-9469-5285B9C99CB3}" type="slidenum">
              <a:rPr lang="en-US" smtClean="0"/>
              <a:pPr/>
              <a:t>4</a:t>
            </a:fld>
            <a:endParaRPr lang="en-US" dirty="0"/>
          </a:p>
        </p:txBody>
      </p:sp>
    </p:spTree>
    <p:extLst>
      <p:ext uri="{BB962C8B-B14F-4D97-AF65-F5344CB8AC3E}">
        <p14:creationId xmlns:p14="http://schemas.microsoft.com/office/powerpoint/2010/main" val="208678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BFFA9-586E-4AF0-5E2D-ACEEE0597893}"/>
              </a:ext>
            </a:extLst>
          </p:cNvPr>
          <p:cNvSpPr>
            <a:spLocks noGrp="1"/>
          </p:cNvSpPr>
          <p:nvPr>
            <p:ph type="title"/>
          </p:nvPr>
        </p:nvSpPr>
        <p:spPr/>
        <p:txBody>
          <a:bodyPr/>
          <a:lstStyle/>
          <a:p>
            <a:r>
              <a:rPr lang="en-US" dirty="0"/>
              <a:t>Interested Vendors</a:t>
            </a:r>
          </a:p>
        </p:txBody>
      </p:sp>
      <p:sp>
        <p:nvSpPr>
          <p:cNvPr id="3" name="Content Placeholder 2">
            <a:extLst>
              <a:ext uri="{FF2B5EF4-FFF2-40B4-BE49-F238E27FC236}">
                <a16:creationId xmlns:a16="http://schemas.microsoft.com/office/drawing/2014/main" id="{04724970-66E1-AFBB-B490-CB71C54366E4}"/>
              </a:ext>
            </a:extLst>
          </p:cNvPr>
          <p:cNvSpPr>
            <a:spLocks noGrp="1"/>
          </p:cNvSpPr>
          <p:nvPr>
            <p:ph idx="1"/>
          </p:nvPr>
        </p:nvSpPr>
        <p:spPr/>
        <p:txBody>
          <a:bodyPr/>
          <a:lstStyle/>
          <a:p>
            <a:pPr marL="0" indent="0">
              <a:buNone/>
            </a:pPr>
            <a:r>
              <a:rPr lang="en-US" sz="3000" u="sng" dirty="0">
                <a:latin typeface="Calibri" panose="020F0502020204030204" pitchFamily="34" charset="0"/>
                <a:ea typeface="Calibri" panose="020F0502020204030204" pitchFamily="34" charset="0"/>
              </a:rPr>
              <a:t>Must</a:t>
            </a:r>
            <a:r>
              <a:rPr lang="en-US" sz="3000" dirty="0">
                <a:latin typeface="Calibri" panose="020F0502020204030204" pitchFamily="34" charset="0"/>
                <a:ea typeface="Calibri" panose="020F0502020204030204" pitchFamily="34" charset="0"/>
              </a:rPr>
              <a:t> be registered:</a:t>
            </a:r>
          </a:p>
          <a:p>
            <a:pPr marL="0" indent="0">
              <a:buNone/>
            </a:pPr>
            <a:r>
              <a:rPr lang="en-US" sz="3000" dirty="0">
                <a:latin typeface="Calibri" panose="020F0502020204030204" pitchFamily="34" charset="0"/>
                <a:ea typeface="Calibri" panose="020F0502020204030204" pitchFamily="34" charset="0"/>
              </a:rPr>
              <a:t>At the Vendor Self Service portal:</a:t>
            </a:r>
          </a:p>
          <a:p>
            <a:pPr marL="0" indent="0">
              <a:buNone/>
            </a:pPr>
            <a:r>
              <a:rPr lang="en-US" u="sng" dirty="0">
                <a:solidFill>
                  <a:srgbClr val="0563C1"/>
                </a:solidFill>
                <a:effectLst/>
                <a:latin typeface="Calibri" panose="020F0502020204030204" pitchFamily="34" charset="0"/>
                <a:ea typeface="Times New Roman" panose="02020603050405020304" pitchFamily="18" charset="0"/>
                <a:hlinkClick r:id="rId2"/>
              </a:rPr>
              <a:t>https://emars311.ky.gov/webapp/vssprdonline3111d/AltSelfService</a:t>
            </a:r>
            <a:endParaRPr lang="en-US" u="sng" dirty="0">
              <a:solidFill>
                <a:srgbClr val="0563C1"/>
              </a:solidFill>
              <a:effectLst/>
              <a:latin typeface="Calibri" panose="020F0502020204030204" pitchFamily="34" charset="0"/>
              <a:ea typeface="Times New Roman" panose="02020603050405020304" pitchFamily="18" charset="0"/>
            </a:endParaRPr>
          </a:p>
          <a:p>
            <a:pPr marL="0" indent="0">
              <a:buNone/>
            </a:pPr>
            <a:endParaRPr lang="en-US" sz="4000" dirty="0"/>
          </a:p>
          <a:p>
            <a:pPr marL="0" indent="0">
              <a:buNone/>
            </a:pPr>
            <a:r>
              <a:rPr lang="en-US" dirty="0"/>
              <a:t>Also with the Secretary of State at: </a:t>
            </a:r>
            <a:r>
              <a:rPr lang="en-US" u="sng" dirty="0">
                <a:solidFill>
                  <a:srgbClr val="0563C1"/>
                </a:solidFill>
                <a:hlinkClick r:id="rId3">
                  <a:extLst>
                    <a:ext uri="{A12FA001-AC4F-418D-AE19-62706E023703}">
                      <ahyp:hlinkClr xmlns:ahyp="http://schemas.microsoft.com/office/drawing/2018/hyperlinkcolor" val="tx"/>
                    </a:ext>
                  </a:extLst>
                </a:hlinkClick>
              </a:rPr>
              <a:t>https://onestop.ky.gov/Pages/default.aspx</a:t>
            </a:r>
            <a:endParaRPr lang="en-US" u="sng" dirty="0">
              <a:solidFill>
                <a:srgbClr val="0563C1"/>
              </a:solidFill>
            </a:endParaRPr>
          </a:p>
          <a:p>
            <a:endParaRPr lang="en-US" dirty="0"/>
          </a:p>
        </p:txBody>
      </p:sp>
      <p:sp>
        <p:nvSpPr>
          <p:cNvPr id="4" name="Slide Number Placeholder 3">
            <a:extLst>
              <a:ext uri="{FF2B5EF4-FFF2-40B4-BE49-F238E27FC236}">
                <a16:creationId xmlns:a16="http://schemas.microsoft.com/office/drawing/2014/main" id="{D8F1813F-B503-81BB-1AF3-1028EDDF8D62}"/>
              </a:ext>
            </a:extLst>
          </p:cNvPr>
          <p:cNvSpPr>
            <a:spLocks noGrp="1"/>
          </p:cNvSpPr>
          <p:nvPr>
            <p:ph type="sldNum" sz="quarter" idx="12"/>
          </p:nvPr>
        </p:nvSpPr>
        <p:spPr/>
        <p:txBody>
          <a:bodyPr/>
          <a:lstStyle/>
          <a:p>
            <a:fld id="{ABB8925F-B6BB-49B0-9469-5285B9C99CB3}" type="slidenum">
              <a:rPr lang="en-US" smtClean="0"/>
              <a:pPr/>
              <a:t>5</a:t>
            </a:fld>
            <a:endParaRPr lang="en-US" dirty="0"/>
          </a:p>
        </p:txBody>
      </p:sp>
    </p:spTree>
    <p:extLst>
      <p:ext uri="{BB962C8B-B14F-4D97-AF65-F5344CB8AC3E}">
        <p14:creationId xmlns:p14="http://schemas.microsoft.com/office/powerpoint/2010/main" val="198536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0E3FD-3927-9C6E-81BF-D1BB88CBEA52}"/>
              </a:ext>
            </a:extLst>
          </p:cNvPr>
          <p:cNvSpPr>
            <a:spLocks noGrp="1"/>
          </p:cNvSpPr>
          <p:nvPr>
            <p:ph type="title"/>
          </p:nvPr>
        </p:nvSpPr>
        <p:spPr/>
        <p:txBody>
          <a:bodyPr>
            <a:normAutofit fontScale="90000"/>
          </a:bodyPr>
          <a:lstStyle/>
          <a:p>
            <a:r>
              <a:rPr lang="en-US" dirty="0"/>
              <a:t>Kentucky Cabinet for Health and Family Services </a:t>
            </a:r>
          </a:p>
        </p:txBody>
      </p:sp>
      <p:sp>
        <p:nvSpPr>
          <p:cNvPr id="3" name="Slide Number Placeholder 2">
            <a:extLst>
              <a:ext uri="{FF2B5EF4-FFF2-40B4-BE49-F238E27FC236}">
                <a16:creationId xmlns:a16="http://schemas.microsoft.com/office/drawing/2014/main" id="{D569D1D9-0E07-5BB0-5B7F-6EC75C5500AC}"/>
              </a:ext>
            </a:extLst>
          </p:cNvPr>
          <p:cNvSpPr>
            <a:spLocks noGrp="1"/>
          </p:cNvSpPr>
          <p:nvPr>
            <p:ph type="sldNum" sz="quarter" idx="12"/>
          </p:nvPr>
        </p:nvSpPr>
        <p:spPr/>
        <p:txBody>
          <a:bodyPr/>
          <a:lstStyle/>
          <a:p>
            <a:fld id="{ABB8925F-B6BB-49B0-9469-5285B9C99CB3}" type="slidenum">
              <a:rPr lang="en-US" smtClean="0"/>
              <a:pPr/>
              <a:t>6</a:t>
            </a:fld>
            <a:endParaRPr lang="en-US" dirty="0"/>
          </a:p>
        </p:txBody>
      </p:sp>
      <p:sp>
        <p:nvSpPr>
          <p:cNvPr id="5" name="Content Placeholder 4">
            <a:extLst>
              <a:ext uri="{FF2B5EF4-FFF2-40B4-BE49-F238E27FC236}">
                <a16:creationId xmlns:a16="http://schemas.microsoft.com/office/drawing/2014/main" id="{38B40403-BCB9-5E79-A90E-E3102556A662}"/>
              </a:ext>
            </a:extLst>
          </p:cNvPr>
          <p:cNvSpPr>
            <a:spLocks noGrp="1"/>
          </p:cNvSpPr>
          <p:nvPr>
            <p:ph sz="half" idx="14"/>
          </p:nvPr>
        </p:nvSpPr>
        <p:spPr/>
        <p:txBody>
          <a:bodyPr>
            <a:normAutofit fontScale="92500"/>
          </a:bodyPr>
          <a:lstStyle/>
          <a:p>
            <a:r>
              <a:rPr lang="en-US" sz="2800" dirty="0"/>
              <a:t>Visit: https://chfs.ky.gov/agencies/os/oas/Pages/grants.aspx</a:t>
            </a:r>
          </a:p>
          <a:p>
            <a:pPr marL="0" indent="0">
              <a:buNone/>
            </a:pPr>
            <a:endParaRPr lang="en-US" sz="2800" dirty="0"/>
          </a:p>
          <a:p>
            <a:r>
              <a:rPr lang="en-US" sz="2800" dirty="0"/>
              <a:t>Click on Department for Public Health hyperlink</a:t>
            </a:r>
          </a:p>
          <a:p>
            <a:pPr marL="0" indent="0">
              <a:buNone/>
            </a:pPr>
            <a:endParaRPr lang="en-US" sz="2800" dirty="0"/>
          </a:p>
          <a:p>
            <a:r>
              <a:rPr lang="en-US" sz="2800" dirty="0">
                <a:solidFill>
                  <a:srgbClr val="000000"/>
                </a:solidFill>
                <a:effectLst/>
                <a:ea typeface="Times New Roman" panose="02020603050405020304" pitchFamily="18" charset="0"/>
              </a:rPr>
              <a:t>Click on: “Promoting Health Equity in Underserved Populations Across the Commonwealth of Kentucky”</a:t>
            </a:r>
            <a:endParaRPr lang="en-US" sz="2800" dirty="0"/>
          </a:p>
          <a:p>
            <a:endParaRPr lang="en-US" dirty="0"/>
          </a:p>
          <a:p>
            <a:endParaRPr lang="en-US" dirty="0"/>
          </a:p>
        </p:txBody>
      </p:sp>
      <p:pic>
        <p:nvPicPr>
          <p:cNvPr id="7" name="Content Placeholder 6">
            <a:extLst>
              <a:ext uri="{FF2B5EF4-FFF2-40B4-BE49-F238E27FC236}">
                <a16:creationId xmlns:a16="http://schemas.microsoft.com/office/drawing/2014/main" id="{B5FE5880-EDBE-8825-88AD-C1B9ECF072A4}"/>
              </a:ext>
            </a:extLst>
          </p:cNvPr>
          <p:cNvPicPr>
            <a:picLocks noGrp="1" noChangeAspect="1"/>
          </p:cNvPicPr>
          <p:nvPr>
            <p:ph sz="half" idx="13"/>
          </p:nvPr>
        </p:nvPicPr>
        <p:blipFill>
          <a:blip r:embed="rId2"/>
          <a:stretch>
            <a:fillRect/>
          </a:stretch>
        </p:blipFill>
        <p:spPr>
          <a:xfrm>
            <a:off x="449263" y="2255700"/>
            <a:ext cx="5534025" cy="3472138"/>
          </a:xfrm>
          <a:prstGeom prst="rect">
            <a:avLst/>
          </a:prstGeom>
        </p:spPr>
      </p:pic>
      <p:cxnSp>
        <p:nvCxnSpPr>
          <p:cNvPr id="8" name="Straight Arrow Connector 7">
            <a:extLst>
              <a:ext uri="{FF2B5EF4-FFF2-40B4-BE49-F238E27FC236}">
                <a16:creationId xmlns:a16="http://schemas.microsoft.com/office/drawing/2014/main" id="{3B3C7B71-53B4-C87F-95A7-8A2EE37E14FE}"/>
              </a:ext>
            </a:extLst>
          </p:cNvPr>
          <p:cNvCxnSpPr>
            <a:cxnSpLocks/>
          </p:cNvCxnSpPr>
          <p:nvPr/>
        </p:nvCxnSpPr>
        <p:spPr>
          <a:xfrm flipH="1">
            <a:off x="3069771" y="4201886"/>
            <a:ext cx="3407229" cy="1349828"/>
          </a:xfrm>
          <a:prstGeom prst="straightConnector1">
            <a:avLst/>
          </a:prstGeom>
          <a:ln w="7302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533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DF81-63CF-7ED0-C4EE-2B89AF654704}"/>
              </a:ext>
            </a:extLst>
          </p:cNvPr>
          <p:cNvSpPr>
            <a:spLocks noGrp="1"/>
          </p:cNvSpPr>
          <p:nvPr>
            <p:ph type="title"/>
          </p:nvPr>
        </p:nvSpPr>
        <p:spPr/>
        <p:txBody>
          <a:bodyPr>
            <a:normAutofit fontScale="90000"/>
          </a:bodyPr>
          <a:lstStyle/>
          <a:p>
            <a:r>
              <a:rPr lang="en-US" dirty="0"/>
              <a:t>Eligible Entities for the Request for Applications (RFA) </a:t>
            </a:r>
          </a:p>
        </p:txBody>
      </p:sp>
      <p:sp>
        <p:nvSpPr>
          <p:cNvPr id="3" name="Content Placeholder 2">
            <a:extLst>
              <a:ext uri="{FF2B5EF4-FFF2-40B4-BE49-F238E27FC236}">
                <a16:creationId xmlns:a16="http://schemas.microsoft.com/office/drawing/2014/main" id="{6FF2FDDA-19B2-C280-E1E1-5CECBB228CB8}"/>
              </a:ext>
            </a:extLst>
          </p:cNvPr>
          <p:cNvSpPr>
            <a:spLocks noGrp="1"/>
          </p:cNvSpPr>
          <p:nvPr>
            <p:ph idx="1"/>
          </p:nvPr>
        </p:nvSpPr>
        <p:spPr/>
        <p:txBody>
          <a:bodyPr/>
          <a:lstStyle/>
          <a:p>
            <a:pPr marL="0" indent="0">
              <a:buNone/>
            </a:pPr>
            <a:r>
              <a:rPr lang="en-US" dirty="0">
                <a:effectLst/>
                <a:latin typeface="Calibri" panose="020F0502020204030204" pitchFamily="34" charset="0"/>
                <a:ea typeface="Times New Roman" panose="02020603050405020304" pitchFamily="18" charset="0"/>
                <a:cs typeface="Wingdings" panose="05000000000000000000" pitchFamily="2" charset="2"/>
              </a:rPr>
              <a:t>Who can apply:  </a:t>
            </a:r>
          </a:p>
          <a:p>
            <a:pPr marL="685800"/>
            <a:r>
              <a:rPr lang="en-US" dirty="0">
                <a:effectLst/>
                <a:latin typeface="Calibri" panose="020F0502020204030204" pitchFamily="34" charset="0"/>
                <a:ea typeface="Times New Roman" panose="02020603050405020304" pitchFamily="18" charset="0"/>
                <a:cs typeface="Wingdings" panose="05000000000000000000" pitchFamily="2" charset="2"/>
              </a:rPr>
              <a:t>  501c3 non-profit organizations</a:t>
            </a:r>
          </a:p>
          <a:p>
            <a:pPr marL="685800"/>
            <a:r>
              <a:rPr lang="en-US" dirty="0">
                <a:ea typeface="Times New Roman" panose="02020603050405020304" pitchFamily="18" charset="0"/>
                <a:cs typeface="Wingdings" panose="05000000000000000000" pitchFamily="2" charset="2"/>
              </a:rPr>
              <a:t>  Q</a:t>
            </a:r>
            <a:r>
              <a:rPr lang="en-US" dirty="0">
                <a:effectLst/>
                <a:latin typeface="Calibri" panose="020F0502020204030204" pitchFamily="34" charset="0"/>
                <a:ea typeface="Times New Roman" panose="02020603050405020304" pitchFamily="18" charset="0"/>
                <a:cs typeface="Wingdings" panose="05000000000000000000" pitchFamily="2" charset="2"/>
              </a:rPr>
              <a:t>uasi-governmental organizations</a:t>
            </a:r>
          </a:p>
          <a:p>
            <a:pPr marL="685800"/>
            <a:r>
              <a:rPr lang="en-US" dirty="0">
                <a:ea typeface="Times New Roman" panose="02020603050405020304" pitchFamily="18" charset="0"/>
                <a:cs typeface="Wingdings" panose="05000000000000000000" pitchFamily="2" charset="2"/>
              </a:rPr>
              <a:t>  G</a:t>
            </a:r>
            <a:r>
              <a:rPr lang="en-US" dirty="0">
                <a:effectLst/>
                <a:latin typeface="Calibri" panose="020F0502020204030204" pitchFamily="34" charset="0"/>
                <a:ea typeface="Times New Roman" panose="02020603050405020304" pitchFamily="18" charset="0"/>
                <a:cs typeface="Wingdings" panose="05000000000000000000" pitchFamily="2" charset="2"/>
              </a:rPr>
              <a:t>overnment entities </a:t>
            </a:r>
            <a:endParaRPr lang="en-US" dirty="0">
              <a:effectLst/>
              <a:latin typeface="Times New Roman" panose="02020603050405020304" pitchFamily="18" charset="0"/>
              <a:ea typeface="Times New Roman" panose="02020603050405020304" pitchFamily="18" charset="0"/>
              <a:cs typeface="Wingdings" panose="05000000000000000000" pitchFamily="2" charset="2"/>
            </a:endParaRPr>
          </a:p>
          <a:p>
            <a:pPr marL="0" indent="0">
              <a:buNone/>
            </a:pPr>
            <a:endParaRPr lang="en-US" dirty="0"/>
          </a:p>
        </p:txBody>
      </p:sp>
      <p:sp>
        <p:nvSpPr>
          <p:cNvPr id="4" name="Slide Number Placeholder 3">
            <a:extLst>
              <a:ext uri="{FF2B5EF4-FFF2-40B4-BE49-F238E27FC236}">
                <a16:creationId xmlns:a16="http://schemas.microsoft.com/office/drawing/2014/main" id="{038ADFDF-511C-192F-ADAA-111B80617B2C}"/>
              </a:ext>
            </a:extLst>
          </p:cNvPr>
          <p:cNvSpPr>
            <a:spLocks noGrp="1"/>
          </p:cNvSpPr>
          <p:nvPr>
            <p:ph type="sldNum" sz="quarter" idx="12"/>
          </p:nvPr>
        </p:nvSpPr>
        <p:spPr/>
        <p:txBody>
          <a:bodyPr/>
          <a:lstStyle/>
          <a:p>
            <a:fld id="{ABB8925F-B6BB-49B0-9469-5285B9C99CB3}" type="slidenum">
              <a:rPr lang="en-US" smtClean="0"/>
              <a:pPr/>
              <a:t>7</a:t>
            </a:fld>
            <a:endParaRPr lang="en-US" dirty="0"/>
          </a:p>
        </p:txBody>
      </p:sp>
    </p:spTree>
    <p:extLst>
      <p:ext uri="{BB962C8B-B14F-4D97-AF65-F5344CB8AC3E}">
        <p14:creationId xmlns:p14="http://schemas.microsoft.com/office/powerpoint/2010/main" val="316678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7C00F-527C-AEA8-E16A-3BF091575EC8}"/>
              </a:ext>
            </a:extLst>
          </p:cNvPr>
          <p:cNvSpPr>
            <a:spLocks noGrp="1"/>
          </p:cNvSpPr>
          <p:nvPr>
            <p:ph type="title"/>
          </p:nvPr>
        </p:nvSpPr>
        <p:spPr/>
        <p:txBody>
          <a:bodyPr/>
          <a:lstStyle/>
          <a:p>
            <a:r>
              <a:rPr lang="en-US" dirty="0"/>
              <a:t>OHE Request for Applications </a:t>
            </a:r>
          </a:p>
        </p:txBody>
      </p:sp>
      <p:sp>
        <p:nvSpPr>
          <p:cNvPr id="3" name="Content Placeholder 2">
            <a:extLst>
              <a:ext uri="{FF2B5EF4-FFF2-40B4-BE49-F238E27FC236}">
                <a16:creationId xmlns:a16="http://schemas.microsoft.com/office/drawing/2014/main" id="{2966B95F-4D69-81FC-6E0F-9F92C1A04DD3}"/>
              </a:ext>
            </a:extLst>
          </p:cNvPr>
          <p:cNvSpPr>
            <a:spLocks noGrp="1"/>
          </p:cNvSpPr>
          <p:nvPr>
            <p:ph idx="1"/>
          </p:nvPr>
        </p:nvSpPr>
        <p:spPr/>
        <p:txBody>
          <a:bodyPr/>
          <a:lstStyle/>
          <a:p>
            <a:pPr marL="0" indent="0" algn="l">
              <a:buNone/>
            </a:pPr>
            <a:r>
              <a:rPr lang="en-US" sz="3200" dirty="0">
                <a:effectLst/>
                <a:latin typeface="Calibri" panose="020F0502020204030204" pitchFamily="34" charset="0"/>
                <a:ea typeface="Calibri" panose="020F0502020204030204" pitchFamily="34" charset="0"/>
              </a:rPr>
              <a:t>Intent is to support:</a:t>
            </a:r>
          </a:p>
          <a:p>
            <a:pPr marL="739775" indent="-342900" algn="l">
              <a:buFont typeface="Arial" panose="020B0604020202020204" pitchFamily="34" charset="0"/>
              <a:buChar char="•"/>
            </a:pPr>
            <a:r>
              <a:rPr lang="en-US" dirty="0"/>
              <a:t>Existing and new community partners who serve high-risk and underserved populations </a:t>
            </a:r>
          </a:p>
          <a:p>
            <a:pPr marL="739775" indent="-342900" algn="l">
              <a:buFont typeface="Arial" panose="020B0604020202020204" pitchFamily="34" charset="0"/>
              <a:buChar char="•"/>
            </a:pPr>
            <a:r>
              <a:rPr lang="en-US" dirty="0"/>
              <a:t>Formalize collaboration among partners </a:t>
            </a:r>
          </a:p>
          <a:p>
            <a:pPr marL="739775" indent="-342900" algn="l">
              <a:buFont typeface="Arial" panose="020B0604020202020204" pitchFamily="34" charset="0"/>
              <a:buChar char="•"/>
            </a:pPr>
            <a:r>
              <a:rPr lang="en-US" dirty="0"/>
              <a:t>Expand existing operations</a:t>
            </a:r>
          </a:p>
          <a:p>
            <a:pPr marL="739775" indent="-342900" algn="l">
              <a:buFont typeface="Arial" panose="020B0604020202020204" pitchFamily="34" charset="0"/>
              <a:buChar char="•"/>
            </a:pPr>
            <a:r>
              <a:rPr lang="en-US" dirty="0"/>
              <a:t>Create new operations</a:t>
            </a:r>
          </a:p>
          <a:p>
            <a:pPr marL="739775" indent="-342900" algn="l">
              <a:buFont typeface="Arial" panose="020B0604020202020204" pitchFamily="34" charset="0"/>
              <a:buChar char="•"/>
            </a:pPr>
            <a:r>
              <a:rPr lang="en-US" dirty="0"/>
              <a:t>Projects that help, build, leverage, and expand capacity</a:t>
            </a:r>
          </a:p>
          <a:p>
            <a:endParaRPr lang="en-US" dirty="0"/>
          </a:p>
        </p:txBody>
      </p:sp>
      <p:sp>
        <p:nvSpPr>
          <p:cNvPr id="4" name="Slide Number Placeholder 3">
            <a:extLst>
              <a:ext uri="{FF2B5EF4-FFF2-40B4-BE49-F238E27FC236}">
                <a16:creationId xmlns:a16="http://schemas.microsoft.com/office/drawing/2014/main" id="{819E2DAC-67AC-74B4-5949-0D14EB72382B}"/>
              </a:ext>
            </a:extLst>
          </p:cNvPr>
          <p:cNvSpPr>
            <a:spLocks noGrp="1"/>
          </p:cNvSpPr>
          <p:nvPr>
            <p:ph type="sldNum" sz="quarter" idx="12"/>
          </p:nvPr>
        </p:nvSpPr>
        <p:spPr/>
        <p:txBody>
          <a:bodyPr/>
          <a:lstStyle/>
          <a:p>
            <a:fld id="{ABB8925F-B6BB-49B0-9469-5285B9C99CB3}" type="slidenum">
              <a:rPr lang="en-US" smtClean="0"/>
              <a:pPr/>
              <a:t>8</a:t>
            </a:fld>
            <a:endParaRPr lang="en-US" dirty="0"/>
          </a:p>
        </p:txBody>
      </p:sp>
    </p:spTree>
    <p:extLst>
      <p:ext uri="{BB962C8B-B14F-4D97-AF65-F5344CB8AC3E}">
        <p14:creationId xmlns:p14="http://schemas.microsoft.com/office/powerpoint/2010/main" val="917836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AFBEB-FCC4-68B8-E45C-F7970B20F58D}"/>
              </a:ext>
            </a:extLst>
          </p:cNvPr>
          <p:cNvSpPr>
            <a:spLocks noGrp="1"/>
          </p:cNvSpPr>
          <p:nvPr>
            <p:ph type="title"/>
          </p:nvPr>
        </p:nvSpPr>
        <p:spPr/>
        <p:txBody>
          <a:bodyPr/>
          <a:lstStyle/>
          <a:p>
            <a:r>
              <a:rPr lang="en-US" dirty="0"/>
              <a:t>Four Components of the Proposal</a:t>
            </a:r>
          </a:p>
        </p:txBody>
      </p:sp>
      <p:sp>
        <p:nvSpPr>
          <p:cNvPr id="3" name="Content Placeholder 2">
            <a:extLst>
              <a:ext uri="{FF2B5EF4-FFF2-40B4-BE49-F238E27FC236}">
                <a16:creationId xmlns:a16="http://schemas.microsoft.com/office/drawing/2014/main" id="{77C4AEE5-60D6-1F45-8D5B-B557940C91FE}"/>
              </a:ext>
            </a:extLst>
          </p:cNvPr>
          <p:cNvSpPr>
            <a:spLocks noGrp="1"/>
          </p:cNvSpPr>
          <p:nvPr>
            <p:ph idx="1"/>
          </p:nvPr>
        </p:nvSpPr>
        <p:spPr/>
        <p:txBody>
          <a:bodyPr/>
          <a:lstStyle/>
          <a:p>
            <a:pPr marL="685800" indent="-685800">
              <a:tabLst>
                <a:tab pos="0" algn="l"/>
              </a:tabLst>
            </a:pPr>
            <a:r>
              <a:rPr lang="en-US" dirty="0"/>
              <a:t>Cover letter</a:t>
            </a:r>
          </a:p>
          <a:p>
            <a:r>
              <a:rPr lang="en-US" dirty="0"/>
              <a:t>    Response to the eight questions</a:t>
            </a:r>
          </a:p>
          <a:p>
            <a:r>
              <a:rPr lang="en-US" dirty="0"/>
              <a:t>    Budget template</a:t>
            </a:r>
          </a:p>
          <a:p>
            <a:r>
              <a:rPr lang="en-US" dirty="0"/>
              <a:t>    Workplan</a:t>
            </a:r>
          </a:p>
          <a:p>
            <a:pPr marL="0" indent="0">
              <a:buNone/>
            </a:pPr>
            <a:endParaRPr lang="en-US" dirty="0"/>
          </a:p>
        </p:txBody>
      </p:sp>
      <p:sp>
        <p:nvSpPr>
          <p:cNvPr id="4" name="Slide Number Placeholder 3">
            <a:extLst>
              <a:ext uri="{FF2B5EF4-FFF2-40B4-BE49-F238E27FC236}">
                <a16:creationId xmlns:a16="http://schemas.microsoft.com/office/drawing/2014/main" id="{AC6D0721-3020-863E-8BC5-7E2049C1BB41}"/>
              </a:ext>
            </a:extLst>
          </p:cNvPr>
          <p:cNvSpPr>
            <a:spLocks noGrp="1"/>
          </p:cNvSpPr>
          <p:nvPr>
            <p:ph type="sldNum" sz="quarter" idx="12"/>
          </p:nvPr>
        </p:nvSpPr>
        <p:spPr/>
        <p:txBody>
          <a:bodyPr/>
          <a:lstStyle/>
          <a:p>
            <a:fld id="{ABB8925F-B6BB-49B0-9469-5285B9C99CB3}" type="slidenum">
              <a:rPr lang="en-US" smtClean="0"/>
              <a:pPr/>
              <a:t>9</a:t>
            </a:fld>
            <a:endParaRPr lang="en-US" dirty="0"/>
          </a:p>
        </p:txBody>
      </p:sp>
      <p:sp>
        <p:nvSpPr>
          <p:cNvPr id="8" name="TextBox 7">
            <a:extLst>
              <a:ext uri="{FF2B5EF4-FFF2-40B4-BE49-F238E27FC236}">
                <a16:creationId xmlns:a16="http://schemas.microsoft.com/office/drawing/2014/main" id="{16DB1837-66A3-8D84-C0FA-2C5EE5AA87D8}"/>
              </a:ext>
            </a:extLst>
          </p:cNvPr>
          <p:cNvSpPr txBox="1"/>
          <p:nvPr/>
        </p:nvSpPr>
        <p:spPr>
          <a:xfrm>
            <a:off x="8948057" y="5666406"/>
            <a:ext cx="2351314" cy="369332"/>
          </a:xfrm>
          <a:prstGeom prst="rect">
            <a:avLst/>
          </a:prstGeom>
          <a:noFill/>
        </p:spPr>
        <p:txBody>
          <a:bodyPr wrap="square">
            <a:spAutoFit/>
          </a:bodyPr>
          <a:lstStyle/>
          <a:p>
            <a:r>
              <a:rPr lang="en-US" sz="1800" i="1" dirty="0"/>
              <a:t>* Page Six of the RFA</a:t>
            </a:r>
          </a:p>
        </p:txBody>
      </p:sp>
    </p:spTree>
    <p:extLst>
      <p:ext uri="{BB962C8B-B14F-4D97-AF65-F5344CB8AC3E}">
        <p14:creationId xmlns:p14="http://schemas.microsoft.com/office/powerpoint/2010/main" val="1740007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KDPH">
      <a:dk1>
        <a:sysClr val="windowText" lastClr="000000"/>
      </a:dk1>
      <a:lt1>
        <a:sysClr val="window" lastClr="FFFFFF"/>
      </a:lt1>
      <a:dk2>
        <a:srgbClr val="002649"/>
      </a:dk2>
      <a:lt2>
        <a:srgbClr val="D8D8D8"/>
      </a:lt2>
      <a:accent1>
        <a:srgbClr val="01203D"/>
      </a:accent1>
      <a:accent2>
        <a:srgbClr val="62BCF0"/>
      </a:accent2>
      <a:accent3>
        <a:srgbClr val="84BC49"/>
      </a:accent3>
      <a:accent4>
        <a:srgbClr val="D8D8D8"/>
      </a:accent4>
      <a:accent5>
        <a:srgbClr val="BBDEFB"/>
      </a:accent5>
      <a:accent6>
        <a:srgbClr val="A2A2A2"/>
      </a:accent6>
      <a:hlink>
        <a:srgbClr val="1F01FF"/>
      </a:hlink>
      <a:folHlink>
        <a:srgbClr val="C1A875"/>
      </a:folHlink>
    </a:clrScheme>
    <a:fontScheme name="Custom 1">
      <a:majorFont>
        <a:latin typeface="Gotham Black"/>
        <a:ea typeface=""/>
        <a:cs typeface=""/>
      </a:majorFont>
      <a:minorFont>
        <a:latin typeface="Gotham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1EA66A61DC7C4E833BC6E041A54E24" ma:contentTypeVersion="14" ma:contentTypeDescription="Create a new document." ma:contentTypeScope="" ma:versionID="328fe60ad9e86c770bd5a648cd90fd6e">
  <xsd:schema xmlns:xsd="http://www.w3.org/2001/XMLSchema" xmlns:xs="http://www.w3.org/2001/XMLSchema" xmlns:p="http://schemas.microsoft.com/office/2006/metadata/properties" xmlns:ns3="f6c8bd95-eaf5-4b14-bbf4-770fffbe6f60" xmlns:ns4="95c88252-2407-464a-8a82-2c0e234ebb5c" targetNamespace="http://schemas.microsoft.com/office/2006/metadata/properties" ma:root="true" ma:fieldsID="89599c185c1ce12db699197faf50fc1e" ns3:_="" ns4:_="">
    <xsd:import namespace="f6c8bd95-eaf5-4b14-bbf4-770fffbe6f60"/>
    <xsd:import namespace="95c88252-2407-464a-8a82-2c0e234ebb5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c8bd95-eaf5-4b14-bbf4-770fffbe6f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5c88252-2407-464a-8a82-2c0e234ebb5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1B3DD-9D53-42CC-828E-6CFE8AB80826}">
  <ds:schemaRefs>
    <ds:schemaRef ds:uri="http://schemas.microsoft.com/office/2006/documentManagement/types"/>
    <ds:schemaRef ds:uri="http://schemas.microsoft.com/office/2006/metadata/properties"/>
    <ds:schemaRef ds:uri="95c88252-2407-464a-8a82-2c0e234ebb5c"/>
    <ds:schemaRef ds:uri="http://purl.org/dc/terms/"/>
    <ds:schemaRef ds:uri="http://schemas.openxmlformats.org/package/2006/metadata/core-properties"/>
    <ds:schemaRef ds:uri="http://purl.org/dc/dcmitype/"/>
    <ds:schemaRef ds:uri="http://schemas.microsoft.com/office/infopath/2007/PartnerControls"/>
    <ds:schemaRef ds:uri="f6c8bd95-eaf5-4b14-bbf4-770fffbe6f60"/>
    <ds:schemaRef ds:uri="http://www.w3.org/XML/1998/namespace"/>
    <ds:schemaRef ds:uri="http://purl.org/dc/elements/1.1/"/>
  </ds:schemaRefs>
</ds:datastoreItem>
</file>

<file path=customXml/itemProps2.xml><?xml version="1.0" encoding="utf-8"?>
<ds:datastoreItem xmlns:ds="http://schemas.openxmlformats.org/officeDocument/2006/customXml" ds:itemID="{FD90586B-DD03-447A-9861-DEF523C6315A}">
  <ds:schemaRefs>
    <ds:schemaRef ds:uri="http://schemas.microsoft.com/sharepoint/v3/contenttype/forms"/>
  </ds:schemaRefs>
</ds:datastoreItem>
</file>

<file path=customXml/itemProps3.xml><?xml version="1.0" encoding="utf-8"?>
<ds:datastoreItem xmlns:ds="http://schemas.openxmlformats.org/officeDocument/2006/customXml" ds:itemID="{BC81F071-08BC-4BEB-B73C-FA1848E3E3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c8bd95-eaf5-4b14-bbf4-770fffbe6f60"/>
    <ds:schemaRef ds:uri="95c88252-2407-464a-8a82-2c0e234ebb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11226</TotalTime>
  <Words>628</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Arial</vt:lpstr>
      <vt:lpstr>Calibri</vt:lpstr>
      <vt:lpstr>Calibri Light</vt:lpstr>
      <vt:lpstr>Cambria</vt:lpstr>
      <vt:lpstr>Courier New</vt:lpstr>
      <vt:lpstr>Gotham Bold</vt:lpstr>
      <vt:lpstr>Gotham Medium</vt:lpstr>
      <vt:lpstr>Grandview</vt:lpstr>
      <vt:lpstr>Grandview Display</vt:lpstr>
      <vt:lpstr>Times New Roman</vt:lpstr>
      <vt:lpstr>Wingdings</vt:lpstr>
      <vt:lpstr>DPH Overview Slides</vt:lpstr>
      <vt:lpstr>Office of Health Equity Vivian Lasley-Bibbs, Director</vt:lpstr>
      <vt:lpstr>PowerPoint Presentation</vt:lpstr>
      <vt:lpstr>Kentucky Office of Health Equity (OHE)</vt:lpstr>
      <vt:lpstr>OHE Funding</vt:lpstr>
      <vt:lpstr>Interested Vendors</vt:lpstr>
      <vt:lpstr>Kentucky Cabinet for Health and Family Services </vt:lpstr>
      <vt:lpstr>Eligible Entities for the Request for Applications (RFA) </vt:lpstr>
      <vt:lpstr>OHE Request for Applications </vt:lpstr>
      <vt:lpstr>Four Components of the Proposal</vt:lpstr>
      <vt:lpstr>Responses to the RFA Questions</vt:lpstr>
      <vt:lpstr>DPH Budget Template</vt:lpstr>
      <vt:lpstr>Budget: Allowable and Not Allowable Costs</vt:lpstr>
      <vt:lpstr>Workplan</vt:lpstr>
      <vt:lpstr>Invoice Template</vt:lpstr>
      <vt:lpstr>DPH Approval process</vt:lpstr>
      <vt:lpstr>Office of Health Equity Staff</vt:lpstr>
      <vt:lpstr>Address Questions</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PPT template.pptx</dc:title>
  <dc:creator>Andy Waters</dc:creator>
  <cp:keywords>Aug 2021;update</cp:keywords>
  <cp:lastModifiedBy>Coleman, Matthew R.</cp:lastModifiedBy>
  <cp:revision>179</cp:revision>
  <cp:lastPrinted>2019-02-27T16:19:59Z</cp:lastPrinted>
  <dcterms:created xsi:type="dcterms:W3CDTF">2018-07-02T16:39:44Z</dcterms:created>
  <dcterms:modified xsi:type="dcterms:W3CDTF">2022-12-06T17:27:53Z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0x0101000C1EA66A61DC7C4E833BC6E041A54E24</vt:lpwstr>
  </property>
  <property fmtid="{D5CDD505-2E9C-101B-9397-08002B2CF9AE}" pid="3" name="Order">
    <vt:r8>11000</vt:r8>
  </property>
</Properties>
</file>